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81" r:id="rId2"/>
    <p:sldId id="341" r:id="rId3"/>
    <p:sldId id="340" r:id="rId4"/>
    <p:sldId id="339" r:id="rId5"/>
    <p:sldId id="338" r:id="rId6"/>
    <p:sldId id="342" r:id="rId7"/>
    <p:sldId id="355" r:id="rId8"/>
    <p:sldId id="343" r:id="rId9"/>
    <p:sldId id="291" r:id="rId10"/>
    <p:sldId id="344" r:id="rId11"/>
    <p:sldId id="330" r:id="rId12"/>
    <p:sldId id="346" r:id="rId13"/>
    <p:sldId id="348" r:id="rId14"/>
    <p:sldId id="349" r:id="rId15"/>
    <p:sldId id="350" r:id="rId16"/>
    <p:sldId id="331" r:id="rId17"/>
    <p:sldId id="351" r:id="rId18"/>
    <p:sldId id="353" r:id="rId19"/>
    <p:sldId id="332" r:id="rId20"/>
    <p:sldId id="352" r:id="rId21"/>
    <p:sldId id="354" r:id="rId22"/>
    <p:sldId id="345" r:id="rId23"/>
    <p:sldId id="356" r:id="rId24"/>
    <p:sldId id="357" r:id="rId25"/>
    <p:sldId id="358" r:id="rId26"/>
    <p:sldId id="359" r:id="rId27"/>
    <p:sldId id="360" r:id="rId28"/>
    <p:sldId id="336" r:id="rId29"/>
    <p:sldId id="33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81" autoAdjust="0"/>
    <p:restoredTop sz="80414"/>
  </p:normalViewPr>
  <p:slideViewPr>
    <p:cSldViewPr snapToGrid="0" snapToObjects="1">
      <p:cViewPr>
        <p:scale>
          <a:sx n="84" d="100"/>
          <a:sy n="84" d="100"/>
        </p:scale>
        <p:origin x="35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/TypingDemo.zi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8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ickeystroller.github.io/resources/ECMLPKDD2017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eb.media.mit.edu/~minsky/papers/SymbolicVs.Connectionist.html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9"/>
            <a:ext cx="9144000" cy="6327864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098650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Meng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2">
                    <a:lumMod val="75000"/>
                  </a:schemeClr>
                </a:solidFill>
              </a:rPr>
              <a:t>Jiang</a:t>
            </a:r>
          </a:p>
          <a:p>
            <a:pPr algn="l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CSE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40647/60647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Science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Fall</a:t>
            </a:r>
            <a:r>
              <a:rPr lang="zh-CN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2017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  <a:p>
            <a:pPr algn="l"/>
            <a:r>
              <a:rPr lang="en-US" altLang="zh-CN" dirty="0">
                <a:solidFill>
                  <a:schemeClr val="accent5">
                    <a:lumMod val="75000"/>
                  </a:schemeClr>
                </a:solidFill>
              </a:rPr>
              <a:t>Introduction to Data Mining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0576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Chapter 8.</a:t>
            </a:r>
            <a:b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zh-CN" dirty="0" smtClean="0">
                <a:solidFill>
                  <a:schemeClr val="accent6">
                    <a:lumMod val="75000"/>
                  </a:schemeClr>
                </a:solidFill>
              </a:rPr>
              <a:t>Classification: Ensembles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Ensemble </a:t>
            </a:r>
            <a:r>
              <a:rPr lang="en-US" altLang="en-US" dirty="0" smtClean="0"/>
              <a:t>Methods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Popular </a:t>
            </a:r>
            <a:r>
              <a:rPr lang="en-US" altLang="en-US" sz="2400" dirty="0"/>
              <a:t>ensemble methods</a:t>
            </a:r>
          </a:p>
          <a:p>
            <a:pPr lvl="1"/>
            <a:r>
              <a:rPr lang="en-US" altLang="en-US" sz="2400" b="1" dirty="0" smtClean="0"/>
              <a:t>Bagging</a:t>
            </a:r>
            <a:r>
              <a:rPr lang="en-US" altLang="en-US" sz="2400" b="1" dirty="0"/>
              <a:t>: </a:t>
            </a:r>
            <a:r>
              <a:rPr lang="en-US" altLang="en-US" sz="2400" dirty="0"/>
              <a:t>averaging the prediction over a collection of classifiers</a:t>
            </a:r>
          </a:p>
          <a:p>
            <a:pPr lvl="1"/>
            <a:r>
              <a:rPr lang="en-US" altLang="en-US" sz="2400" b="1" dirty="0"/>
              <a:t>Boosting: </a:t>
            </a:r>
            <a:r>
              <a:rPr lang="en-US" altLang="en-US" sz="2400" dirty="0"/>
              <a:t>weighted vote with a collection of classifiers</a:t>
            </a:r>
          </a:p>
          <a:p>
            <a:pPr lvl="2"/>
            <a:r>
              <a:rPr lang="en-US" altLang="zh-CN" b="1" dirty="0" err="1" smtClean="0"/>
              <a:t>AdaBoost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(Adaptive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Boosting)</a:t>
            </a:r>
            <a:r>
              <a:rPr lang="en-US" altLang="en-US" b="1" dirty="0" smtClean="0"/>
              <a:t>: </a:t>
            </a:r>
            <a:r>
              <a:rPr lang="en-US" altLang="en-US" dirty="0" smtClean="0"/>
              <a:t>adaptive </a:t>
            </a:r>
            <a:r>
              <a:rPr lang="en-US" altLang="en-US" dirty="0"/>
              <a:t>in the sense that subsequent weak learners are tweaked in favor of those instances misclassified by previous classifiers.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284" y="4465320"/>
            <a:ext cx="2256155" cy="225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259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Baggin</a:t>
            </a:r>
            <a:r>
              <a:rPr lang="en-US" altLang="zh-CN" dirty="0" smtClean="0"/>
              <a:t>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en-US" sz="2600" dirty="0" smtClean="0"/>
              <a:t>Training</a:t>
            </a:r>
            <a:endParaRPr lang="en-US" altLang="en-US" sz="2600" dirty="0"/>
          </a:p>
          <a:p>
            <a:pPr lvl="1">
              <a:spcBef>
                <a:spcPts val="300"/>
              </a:spcBef>
            </a:pPr>
            <a:r>
              <a:rPr lang="en-US" altLang="en-US" sz="2600" dirty="0"/>
              <a:t>Given a </a:t>
            </a:r>
            <a:r>
              <a:rPr lang="en-US" altLang="zh-CN" sz="2600" dirty="0" smtClean="0"/>
              <a:t>data</a:t>
            </a:r>
            <a:r>
              <a:rPr lang="zh-CN" altLang="en-US" sz="2600" dirty="0" smtClean="0"/>
              <a:t> </a:t>
            </a:r>
            <a:r>
              <a:rPr lang="en-US" altLang="en-US" sz="2600" dirty="0" smtClean="0"/>
              <a:t>set 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of</a:t>
            </a:r>
            <a:r>
              <a:rPr lang="zh-CN" altLang="en-US" sz="2600" dirty="0" smtClean="0"/>
              <a:t> </a:t>
            </a:r>
            <a:r>
              <a:rPr lang="en-US" altLang="zh-CN" sz="2600" i="1" dirty="0" smtClean="0"/>
              <a:t>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instances</a:t>
            </a:r>
            <a:r>
              <a:rPr lang="en-US" altLang="en-US" sz="2600" dirty="0" smtClean="0"/>
              <a:t>, </a:t>
            </a:r>
            <a:r>
              <a:rPr lang="en-US" altLang="zh-CN" sz="2600" dirty="0" smtClean="0"/>
              <a:t>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classifier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model</a:t>
            </a:r>
            <a:r>
              <a:rPr lang="zh-CN" altLang="en-US" sz="2600" dirty="0" smtClean="0"/>
              <a:t> </a:t>
            </a:r>
            <a:r>
              <a:rPr lang="en-US" altLang="en-US" sz="2600" dirty="0" err="1"/>
              <a:t>M</a:t>
            </a:r>
            <a:r>
              <a:rPr lang="en-US" altLang="en-US" sz="2600" baseline="-25000" dirty="0" err="1"/>
              <a:t>i</a:t>
            </a:r>
            <a:r>
              <a:rPr lang="en-US" altLang="en-US" sz="2600" dirty="0"/>
              <a:t> is learned for </a:t>
            </a:r>
            <a:r>
              <a:rPr lang="en-US" altLang="zh-CN" sz="2600" dirty="0" smtClean="0"/>
              <a:t>a</a:t>
            </a:r>
            <a:r>
              <a:rPr lang="zh-CN" altLang="en-US" sz="2600" dirty="0" smtClean="0"/>
              <a:t> </a:t>
            </a:r>
            <a:r>
              <a:rPr lang="en-US" altLang="en-US" sz="2600" dirty="0" smtClean="0"/>
              <a:t>training </a:t>
            </a:r>
            <a:r>
              <a:rPr lang="en-US" altLang="en-US" sz="2600" dirty="0"/>
              <a:t>set </a:t>
            </a:r>
            <a:r>
              <a:rPr lang="en-US" altLang="en-US" sz="2600" dirty="0" smtClean="0"/>
              <a:t>D</a:t>
            </a:r>
            <a:r>
              <a:rPr lang="en-US" altLang="en-US" sz="2600" baseline="-25000" dirty="0" smtClean="0"/>
              <a:t>i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of</a:t>
            </a:r>
            <a:r>
              <a:rPr lang="zh-CN" altLang="en-US" sz="2600" i="1" dirty="0" smtClean="0"/>
              <a:t> </a:t>
            </a:r>
            <a:r>
              <a:rPr lang="en-US" altLang="zh-CN" sz="2600" i="1" dirty="0" smtClean="0"/>
              <a:t>d</a:t>
            </a:r>
            <a:r>
              <a:rPr lang="zh-CN" altLang="en-US" sz="2600" i="1" dirty="0" smtClean="0"/>
              <a:t> </a:t>
            </a:r>
            <a:r>
              <a:rPr lang="en-US" altLang="zh-CN" sz="2600" dirty="0" smtClean="0"/>
              <a:t>instances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that</a:t>
            </a:r>
            <a:r>
              <a:rPr lang="zh-CN" altLang="en-US" sz="2600" dirty="0" smtClean="0"/>
              <a:t> </a:t>
            </a:r>
            <a:r>
              <a:rPr lang="en-US" altLang="en-US" sz="2600" dirty="0" smtClean="0"/>
              <a:t>is </a:t>
            </a:r>
            <a:r>
              <a:rPr lang="en-US" altLang="en-US" sz="2600" i="1" dirty="0">
                <a:solidFill>
                  <a:srgbClr val="C00000"/>
                </a:solidFill>
              </a:rPr>
              <a:t>sampled with replacement</a:t>
            </a:r>
            <a:r>
              <a:rPr lang="en-US" altLang="en-US" sz="2600" dirty="0"/>
              <a:t> from </a:t>
            </a:r>
            <a:r>
              <a:rPr lang="en-US" altLang="en-US" sz="2600" dirty="0" smtClean="0"/>
              <a:t>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i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=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1</a:t>
            </a:r>
            <a:r>
              <a:rPr lang="mr-IN" altLang="zh-CN" sz="2600" dirty="0" smtClean="0"/>
              <a:t>…</a:t>
            </a:r>
            <a:r>
              <a:rPr lang="en-US" altLang="zh-CN" sz="2600" dirty="0" smtClean="0"/>
              <a:t>k)</a:t>
            </a:r>
            <a:endParaRPr lang="zh-CN" altLang="en-US" sz="2600" dirty="0" smtClean="0"/>
          </a:p>
          <a:p>
            <a:pPr lvl="1">
              <a:spcBef>
                <a:spcPts val="300"/>
              </a:spcBef>
            </a:pPr>
            <a:r>
              <a:rPr lang="en-US" altLang="en-US" sz="2600" dirty="0"/>
              <a:t>As a result of the </a:t>
            </a:r>
            <a:r>
              <a:rPr lang="en-US" altLang="en-US" sz="2600" i="1" dirty="0"/>
              <a:t>sampling-with-replacement</a:t>
            </a:r>
            <a:r>
              <a:rPr lang="en-US" altLang="en-US" sz="2600" dirty="0"/>
              <a:t> procedure, each classifier is trained on approximately </a:t>
            </a:r>
            <a:r>
              <a:rPr lang="en-US" altLang="en-US" sz="2600" i="1" dirty="0">
                <a:solidFill>
                  <a:srgbClr val="C00000"/>
                </a:solidFill>
              </a:rPr>
              <a:t>63.2% </a:t>
            </a:r>
            <a:r>
              <a:rPr lang="en-US" altLang="en-US" sz="2600" dirty="0"/>
              <a:t>of the training </a:t>
            </a:r>
            <a:r>
              <a:rPr lang="en-US" altLang="en-US" sz="2600" dirty="0" smtClean="0"/>
              <a:t>examples</a:t>
            </a:r>
            <a:endParaRPr lang="zh-CN" altLang="en-US" sz="2600" dirty="0" smtClean="0"/>
          </a:p>
          <a:p>
            <a:pPr lvl="1">
              <a:spcBef>
                <a:spcPts val="300"/>
              </a:spcBef>
            </a:pPr>
            <a:r>
              <a:rPr lang="en-US" altLang="en-US" sz="2600" dirty="0"/>
              <a:t>For a dataset with </a:t>
            </a:r>
            <a:r>
              <a:rPr lang="en-US" altLang="zh-CN" sz="2600" i="1" dirty="0" smtClean="0"/>
              <a:t>d</a:t>
            </a:r>
            <a:r>
              <a:rPr lang="zh-CN" altLang="en-US" sz="2600" i="1" dirty="0" smtClean="0"/>
              <a:t> </a:t>
            </a:r>
            <a:r>
              <a:rPr lang="en-US" altLang="zh-CN" sz="2600" dirty="0" smtClean="0"/>
              <a:t>instances</a:t>
            </a:r>
            <a:r>
              <a:rPr lang="en-US" altLang="en-US" sz="2600" dirty="0" smtClean="0"/>
              <a:t>, </a:t>
            </a:r>
            <a:r>
              <a:rPr lang="en-US" altLang="en-US" sz="2600" dirty="0"/>
              <a:t>each </a:t>
            </a:r>
            <a:r>
              <a:rPr lang="en-US" altLang="zh-CN" sz="2600" dirty="0" smtClean="0"/>
              <a:t>instance</a:t>
            </a:r>
            <a:r>
              <a:rPr lang="zh-CN" altLang="en-US" sz="2600" dirty="0" smtClean="0"/>
              <a:t> </a:t>
            </a:r>
            <a:r>
              <a:rPr lang="en-US" altLang="en-US" sz="2600" dirty="0" smtClean="0"/>
              <a:t>has </a:t>
            </a:r>
            <a:r>
              <a:rPr lang="en-US" altLang="en-US" sz="2600" dirty="0"/>
              <a:t>a probability of </a:t>
            </a:r>
            <a:r>
              <a:rPr lang="en-US" altLang="en-US" sz="2600" i="1" dirty="0">
                <a:solidFill>
                  <a:srgbClr val="C00000"/>
                </a:solidFill>
              </a:rPr>
              <a:t>1 − </a:t>
            </a:r>
            <a:r>
              <a:rPr lang="en-US" altLang="zh-CN" sz="2600" i="1" dirty="0">
                <a:solidFill>
                  <a:srgbClr val="C00000"/>
                </a:solidFill>
              </a:rPr>
              <a:t>(</a:t>
            </a:r>
            <a:r>
              <a:rPr lang="en-US" altLang="en-US" sz="2600" i="1" dirty="0" smtClean="0">
                <a:solidFill>
                  <a:srgbClr val="C00000"/>
                </a:solidFill>
              </a:rPr>
              <a:t>1 </a:t>
            </a:r>
            <a:r>
              <a:rPr lang="en-US" altLang="en-US" sz="2600" i="1" dirty="0">
                <a:solidFill>
                  <a:srgbClr val="C00000"/>
                </a:solidFill>
              </a:rPr>
              <a:t>− </a:t>
            </a:r>
            <a:r>
              <a:rPr lang="en-US" altLang="en-US" sz="2600" i="1" dirty="0" smtClean="0">
                <a:solidFill>
                  <a:srgbClr val="C00000"/>
                </a:solidFill>
              </a:rPr>
              <a:t>1/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d</a:t>
            </a:r>
            <a:r>
              <a:rPr lang="en-US" altLang="zh-CN" sz="2600" i="1" dirty="0">
                <a:solidFill>
                  <a:srgbClr val="C00000"/>
                </a:solidFill>
              </a:rPr>
              <a:t>)</a:t>
            </a:r>
            <a:r>
              <a:rPr lang="en-US" altLang="zh-CN" sz="2600" i="1" baseline="30000" dirty="0" smtClean="0">
                <a:solidFill>
                  <a:srgbClr val="C00000"/>
                </a:solidFill>
              </a:rPr>
              <a:t>d</a:t>
            </a:r>
            <a:r>
              <a:rPr lang="en-US" altLang="en-US" sz="2600" i="1" dirty="0" smtClean="0">
                <a:solidFill>
                  <a:srgbClr val="C00000"/>
                </a:solidFill>
              </a:rPr>
              <a:t> </a:t>
            </a:r>
            <a:r>
              <a:rPr lang="en-US" altLang="en-US" sz="2600" dirty="0"/>
              <a:t>of being selected at least once in the </a:t>
            </a:r>
            <a:r>
              <a:rPr lang="en-US" altLang="zh-CN" sz="2600" i="1" dirty="0" smtClean="0"/>
              <a:t>d</a:t>
            </a:r>
            <a:r>
              <a:rPr lang="zh-CN" altLang="en-US" sz="2600" dirty="0" smtClean="0"/>
              <a:t> </a:t>
            </a:r>
            <a:r>
              <a:rPr lang="en-US" altLang="en-US" sz="2600" dirty="0" smtClean="0"/>
              <a:t>samples.</a:t>
            </a:r>
            <a:endParaRPr lang="zh-CN" altLang="en-US" sz="2600" dirty="0" smtClean="0"/>
          </a:p>
          <a:p>
            <a:pPr lvl="2">
              <a:spcBef>
                <a:spcPts val="300"/>
              </a:spcBef>
            </a:pPr>
            <a:r>
              <a:rPr lang="en-US" altLang="en-US" sz="2200" dirty="0" smtClean="0"/>
              <a:t>For </a:t>
            </a:r>
            <a:r>
              <a:rPr lang="en-US" altLang="zh-CN" sz="2200" i="1" dirty="0" smtClean="0"/>
              <a:t>d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→ ∞, this number converges to (1 − 1/𝑒) or 0.632 [Bauer and </a:t>
            </a:r>
            <a:r>
              <a:rPr lang="en-US" altLang="en-US" sz="2200" dirty="0" err="1"/>
              <a:t>Kohavi</a:t>
            </a:r>
            <a:r>
              <a:rPr lang="en-US" altLang="en-US" sz="2200" dirty="0"/>
              <a:t>, 1999</a:t>
            </a:r>
            <a:r>
              <a:rPr lang="en-US" altLang="en-US" sz="2200" dirty="0" smtClean="0"/>
              <a:t>]</a:t>
            </a:r>
            <a:endParaRPr lang="en-US" alt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22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Baggin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>
              <a:spcBef>
                <a:spcPts val="300"/>
              </a:spcBef>
            </a:pPr>
            <a:r>
              <a:rPr lang="en-US" altLang="en-US" sz="2800" dirty="0" smtClean="0"/>
              <a:t>Classification</a:t>
            </a:r>
            <a:r>
              <a:rPr lang="en-US" altLang="en-US" sz="2800" dirty="0"/>
              <a:t>: classify an unknown sample</a:t>
            </a:r>
            <a:r>
              <a:rPr lang="en-US" altLang="en-US" sz="2800" b="1" dirty="0"/>
              <a:t> X</a:t>
            </a:r>
            <a:r>
              <a:rPr lang="en-US" altLang="en-US" sz="2800" dirty="0"/>
              <a:t> 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Each classifier </a:t>
            </a:r>
            <a:r>
              <a:rPr lang="en-US" altLang="en-US" dirty="0" err="1"/>
              <a:t>M</a:t>
            </a:r>
            <a:r>
              <a:rPr lang="en-US" altLang="en-US" baseline="-25000" dirty="0" err="1"/>
              <a:t>i</a:t>
            </a:r>
            <a:r>
              <a:rPr lang="en-US" altLang="en-US" dirty="0"/>
              <a:t> returns its class prediction</a:t>
            </a:r>
          </a:p>
          <a:p>
            <a:pPr lvl="1">
              <a:spcBef>
                <a:spcPts val="300"/>
              </a:spcBef>
            </a:pPr>
            <a:r>
              <a:rPr lang="en-US" altLang="en-US" dirty="0"/>
              <a:t>The bagged classifier M* </a:t>
            </a:r>
            <a:r>
              <a:rPr lang="en-US" altLang="en-US" i="1" dirty="0">
                <a:solidFill>
                  <a:srgbClr val="C00000"/>
                </a:solidFill>
              </a:rPr>
              <a:t>counts the votes </a:t>
            </a:r>
            <a:r>
              <a:rPr lang="en-US" altLang="en-US" dirty="0"/>
              <a:t>and assigns the class with the </a:t>
            </a:r>
            <a:r>
              <a:rPr lang="en-US" altLang="en-US" i="1" dirty="0">
                <a:solidFill>
                  <a:srgbClr val="C00000"/>
                </a:solidFill>
              </a:rPr>
              <a:t>most votes </a:t>
            </a:r>
            <a:r>
              <a:rPr lang="en-US" altLang="en-US" dirty="0"/>
              <a:t>to </a:t>
            </a:r>
            <a:r>
              <a:rPr lang="en-US" altLang="en-US" b="1" dirty="0"/>
              <a:t>X</a:t>
            </a:r>
            <a:endParaRPr lang="en-US" altLang="en-US" dirty="0"/>
          </a:p>
          <a:p>
            <a:pPr>
              <a:spcBef>
                <a:spcPts val="300"/>
              </a:spcBef>
            </a:pPr>
            <a:r>
              <a:rPr lang="en-US" altLang="en-US" sz="2800" dirty="0" smtClean="0"/>
              <a:t>Accuracy</a:t>
            </a:r>
            <a:r>
              <a:rPr lang="en-US" altLang="en-US" sz="2800" dirty="0"/>
              <a:t>: Proved improved accuracy in prediction</a:t>
            </a:r>
          </a:p>
          <a:p>
            <a:pPr lvl="1">
              <a:spcBef>
                <a:spcPts val="300"/>
              </a:spcBef>
            </a:pPr>
            <a:r>
              <a:rPr lang="en-US" altLang="en-US" i="1" dirty="0">
                <a:solidFill>
                  <a:srgbClr val="C00000"/>
                </a:solidFill>
              </a:rPr>
              <a:t>Often significantly better</a:t>
            </a:r>
            <a:r>
              <a:rPr lang="en-US" altLang="en-US" dirty="0"/>
              <a:t> than a single classifier derived from </a:t>
            </a:r>
            <a:r>
              <a:rPr lang="en-US" altLang="en-US" dirty="0" smtClean="0"/>
              <a:t>D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672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75815"/>
              </p:ext>
            </p:extLst>
          </p:nvPr>
        </p:nvGraphicFramePr>
        <p:xfrm>
          <a:off x="1027214" y="2060327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65427" y="3015118"/>
            <a:ext cx="14502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805155"/>
              </p:ext>
            </p:extLst>
          </p:nvPr>
        </p:nvGraphicFramePr>
        <p:xfrm>
          <a:off x="4668669" y="3974687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224484" y="4677484"/>
            <a:ext cx="16056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D2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973649"/>
              </p:ext>
            </p:extLst>
          </p:nvPr>
        </p:nvGraphicFramePr>
        <p:xfrm>
          <a:off x="4668669" y="1664405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224484" y="2371469"/>
            <a:ext cx="15896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D1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19959"/>
              </p:ext>
            </p:extLst>
          </p:nvPr>
        </p:nvGraphicFramePr>
        <p:xfrm>
          <a:off x="1027214" y="4585582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51155" y="5295460"/>
            <a:ext cx="127874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err="1" smtClean="0">
                <a:solidFill>
                  <a:srgbClr val="C00000"/>
                </a:solidFill>
              </a:rPr>
              <a:t>D</a:t>
            </a:r>
            <a:r>
              <a:rPr lang="en-US" altLang="zh-CN" sz="2400" i="1" baseline="-25000" dirty="0" err="1" smtClean="0">
                <a:solidFill>
                  <a:srgbClr val="C00000"/>
                </a:solidFill>
              </a:rPr>
              <a:t>test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20425998">
            <a:off x="3511310" y="2852573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150353">
            <a:off x="3515480" y="3732370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104489" y="1966743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7104489" y="4419537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C00000"/>
                </a:solidFill>
              </a:rPr>
              <a:t>M2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00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Bagging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390156"/>
              </p:ext>
            </p:extLst>
          </p:nvPr>
        </p:nvGraphicFramePr>
        <p:xfrm>
          <a:off x="157629" y="3975335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13444" y="4678132"/>
            <a:ext cx="160569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D2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345095"/>
              </p:ext>
            </p:extLst>
          </p:nvPr>
        </p:nvGraphicFramePr>
        <p:xfrm>
          <a:off x="157629" y="1665053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713444" y="2372117"/>
            <a:ext cx="15896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D1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176109"/>
              </p:ext>
            </p:extLst>
          </p:nvPr>
        </p:nvGraphicFramePr>
        <p:xfrm>
          <a:off x="3931936" y="1701590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4533650" y="2353658"/>
            <a:ext cx="15151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M1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on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err="1" smtClean="0">
                <a:solidFill>
                  <a:srgbClr val="C00000"/>
                </a:solidFill>
              </a:rPr>
              <a:t>D</a:t>
            </a:r>
            <a:r>
              <a:rPr lang="en-US" altLang="zh-CN" sz="2400" i="1" baseline="-25000" dirty="0" err="1" smtClean="0">
                <a:solidFill>
                  <a:srgbClr val="C00000"/>
                </a:solidFill>
              </a:rPr>
              <a:t>test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16152" y="2434279"/>
            <a:ext cx="315784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2593449" y="1967391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Cube 21"/>
          <p:cNvSpPr/>
          <p:nvPr/>
        </p:nvSpPr>
        <p:spPr>
          <a:xfrm>
            <a:off x="2593449" y="4420185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C00000"/>
                </a:solidFill>
              </a:rPr>
              <a:t>M2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878254"/>
              </p:ext>
            </p:extLst>
          </p:nvPr>
        </p:nvGraphicFramePr>
        <p:xfrm>
          <a:off x="3931936" y="4196444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533650" y="4848512"/>
            <a:ext cx="153118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M2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on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err="1" smtClean="0">
                <a:solidFill>
                  <a:srgbClr val="C00000"/>
                </a:solidFill>
              </a:rPr>
              <a:t>D</a:t>
            </a:r>
            <a:r>
              <a:rPr lang="en-US" altLang="zh-CN" sz="2400" i="1" baseline="-25000" dirty="0" err="1" smtClean="0">
                <a:solidFill>
                  <a:srgbClr val="C00000"/>
                </a:solidFill>
              </a:rPr>
              <a:t>test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  <p:sp>
        <p:nvSpPr>
          <p:cNvPr id="26" name="Right Arrow 25"/>
          <p:cNvSpPr/>
          <p:nvPr/>
        </p:nvSpPr>
        <p:spPr>
          <a:xfrm>
            <a:off x="3616153" y="4761441"/>
            <a:ext cx="315784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161507"/>
              </p:ext>
            </p:extLst>
          </p:nvPr>
        </p:nvGraphicFramePr>
        <p:xfrm>
          <a:off x="6712725" y="2947927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7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7084629" y="3463494"/>
            <a:ext cx="1911101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Majority</a:t>
            </a:r>
            <a:endParaRPr lang="zh-CN" altLang="en-US" sz="2400" i="1" dirty="0">
              <a:solidFill>
                <a:srgbClr val="C00000"/>
              </a:solidFill>
            </a:endParaRPr>
          </a:p>
          <a:p>
            <a:r>
              <a:rPr lang="en-US" altLang="zh-CN" sz="2400" i="1" dirty="0" smtClean="0">
                <a:solidFill>
                  <a:srgbClr val="C00000"/>
                </a:solidFill>
              </a:rPr>
              <a:t>voting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on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err="1" smtClean="0">
                <a:solidFill>
                  <a:srgbClr val="C00000"/>
                </a:solidFill>
              </a:rPr>
              <a:t>D</a:t>
            </a:r>
            <a:r>
              <a:rPr lang="en-US" altLang="zh-CN" sz="2400" i="1" baseline="-25000" dirty="0" err="1" smtClean="0">
                <a:solidFill>
                  <a:srgbClr val="C00000"/>
                </a:solidFill>
              </a:rPr>
              <a:t>test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>
            <a:off x="6321181" y="2918911"/>
            <a:ext cx="315784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6321181" y="4101988"/>
            <a:ext cx="315784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593449" y="3231327"/>
            <a:ext cx="2830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/>
              <a:t>DT1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(ID3):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If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the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object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is</a:t>
            </a:r>
            <a:r>
              <a:rPr lang="zh-CN" altLang="en-US" i="1" dirty="0" smtClean="0"/>
              <a:t> </a:t>
            </a:r>
            <a:r>
              <a:rPr lang="en-US" altLang="zh-CN" i="1" u="sng" dirty="0" smtClean="0"/>
              <a:t>red</a:t>
            </a:r>
            <a:r>
              <a:rPr lang="en-US" altLang="zh-CN" i="1" dirty="0" smtClean="0"/>
              <a:t>,</a:t>
            </a:r>
            <a:endParaRPr lang="zh-CN" altLang="en-US" i="1" dirty="0"/>
          </a:p>
          <a:p>
            <a:r>
              <a:rPr lang="en-US" altLang="zh-CN" i="1" dirty="0" smtClean="0"/>
              <a:t>it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apple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not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banana.</a:t>
            </a:r>
            <a:endParaRPr lang="en-US" i="1" dirty="0"/>
          </a:p>
        </p:txBody>
      </p:sp>
      <p:sp>
        <p:nvSpPr>
          <p:cNvPr id="33" name="Rectangle 32"/>
          <p:cNvSpPr/>
          <p:nvPr/>
        </p:nvSpPr>
        <p:spPr>
          <a:xfrm>
            <a:off x="2593449" y="5785769"/>
            <a:ext cx="30865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/>
              <a:t>DT2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(ID3):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If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the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object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is</a:t>
            </a:r>
            <a:r>
              <a:rPr lang="zh-CN" altLang="en-US" i="1" dirty="0" smtClean="0"/>
              <a:t> </a:t>
            </a:r>
            <a:r>
              <a:rPr lang="en-US" altLang="zh-CN" i="1" u="sng" dirty="0" smtClean="0"/>
              <a:t>round</a:t>
            </a:r>
            <a:r>
              <a:rPr lang="en-US" altLang="zh-CN" i="1" dirty="0" smtClean="0"/>
              <a:t>,</a:t>
            </a:r>
            <a:endParaRPr lang="zh-CN" altLang="en-US" i="1" dirty="0"/>
          </a:p>
          <a:p>
            <a:r>
              <a:rPr lang="en-US" altLang="zh-CN" i="1" dirty="0" smtClean="0"/>
              <a:t>it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is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apple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not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an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banana.</a:t>
            </a:r>
            <a:endParaRPr lang="en-US" i="1" dirty="0"/>
          </a:p>
        </p:txBody>
      </p:sp>
      <p:sp>
        <p:nvSpPr>
          <p:cNvPr id="34" name="Cube 33"/>
          <p:cNvSpPr/>
          <p:nvPr/>
        </p:nvSpPr>
        <p:spPr>
          <a:xfrm>
            <a:off x="7261391" y="1599171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zh-CN" altLang="en-US" dirty="0" smtClean="0">
                <a:solidFill>
                  <a:srgbClr val="C00000"/>
                </a:solidFill>
              </a:rPr>
              <a:t>*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37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Majority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US" altLang="zh-CN" sz="2400" i="1" dirty="0">
                <a:solidFill>
                  <a:srgbClr val="0070C0"/>
                </a:solidFill>
              </a:rPr>
              <a:t>Example:</a:t>
            </a:r>
            <a:r>
              <a:rPr lang="zh-CN" altLang="en-US" sz="2400" i="1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(Course</a:t>
            </a:r>
            <a:r>
              <a:rPr lang="zh-CN" altLang="en-US" sz="2400" dirty="0"/>
              <a:t> </a:t>
            </a:r>
            <a:r>
              <a:rPr lang="en-US" altLang="zh-CN" sz="2400" dirty="0"/>
              <a:t>Project)</a:t>
            </a:r>
            <a:r>
              <a:rPr lang="zh-CN" altLang="en-US" sz="2400" dirty="0"/>
              <a:t> </a:t>
            </a:r>
            <a:r>
              <a:rPr lang="en-US" altLang="zh-CN" sz="2400" dirty="0"/>
              <a:t>Entity</a:t>
            </a:r>
            <a:r>
              <a:rPr lang="zh-CN" altLang="en-US" sz="2400" dirty="0"/>
              <a:t> </a:t>
            </a:r>
            <a:r>
              <a:rPr lang="en-US" altLang="zh-CN" sz="2400" dirty="0"/>
              <a:t>type</a:t>
            </a:r>
            <a:r>
              <a:rPr lang="zh-CN" altLang="en-US" sz="2400" dirty="0"/>
              <a:t> </a:t>
            </a:r>
            <a:r>
              <a:rPr lang="en-US" altLang="zh-CN" sz="2400" dirty="0"/>
              <a:t>recognition</a:t>
            </a:r>
            <a:endParaRPr lang="zh-CN" altLang="en-US" sz="2400" dirty="0"/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Features:</a:t>
            </a:r>
            <a:r>
              <a:rPr lang="zh-CN" altLang="en-US" sz="2400" dirty="0"/>
              <a:t> </a:t>
            </a:r>
            <a:r>
              <a:rPr lang="en-US" altLang="zh-CN" sz="2400" dirty="0"/>
              <a:t>Triggers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contextual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words</a:t>
            </a:r>
            <a:endParaRPr lang="zh-CN" altLang="en-US" sz="2400" dirty="0" smtClean="0"/>
          </a:p>
          <a:p>
            <a:pPr lvl="2">
              <a:spcBef>
                <a:spcPts val="300"/>
              </a:spcBef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“method”</a:t>
            </a:r>
            <a:r>
              <a:rPr lang="zh-CN" altLang="en-US" dirty="0"/>
              <a:t> </a:t>
            </a:r>
            <a:r>
              <a:rPr lang="en-US" altLang="zh-CN" dirty="0"/>
              <a:t>(“problem”,</a:t>
            </a:r>
            <a:r>
              <a:rPr lang="zh-CN" altLang="en-US" dirty="0"/>
              <a:t> </a:t>
            </a:r>
            <a:r>
              <a:rPr lang="en-US" altLang="zh-CN" dirty="0"/>
              <a:t>“dataset”,</a:t>
            </a:r>
            <a:r>
              <a:rPr lang="zh-CN" altLang="en-US" dirty="0"/>
              <a:t> </a:t>
            </a:r>
            <a:r>
              <a:rPr lang="en-US" altLang="zh-CN" dirty="0"/>
              <a:t>“metric”,</a:t>
            </a:r>
            <a:r>
              <a:rPr lang="zh-CN" altLang="en-US" dirty="0"/>
              <a:t> </a:t>
            </a:r>
            <a:r>
              <a:rPr lang="en-US" altLang="zh-CN" dirty="0"/>
              <a:t>etc</a:t>
            </a:r>
            <a:r>
              <a:rPr lang="en-US" altLang="zh-CN" dirty="0" smtClean="0"/>
              <a:t>.).</a:t>
            </a:r>
            <a:endParaRPr lang="zh-CN" altLang="en-US" dirty="0"/>
          </a:p>
          <a:p>
            <a:pPr lvl="1">
              <a:spcBef>
                <a:spcPts val="300"/>
              </a:spcBef>
            </a:pPr>
            <a:r>
              <a:rPr lang="en-US" altLang="zh-CN" sz="2400" dirty="0"/>
              <a:t>Each</a:t>
            </a:r>
            <a:r>
              <a:rPr lang="zh-CN" altLang="en-US" sz="2400" dirty="0"/>
              <a:t> </a:t>
            </a:r>
            <a:r>
              <a:rPr lang="en-US" altLang="zh-CN" sz="2400" dirty="0"/>
              <a:t>context</a:t>
            </a:r>
            <a:r>
              <a:rPr lang="zh-CN" altLang="en-US" sz="2400" dirty="0"/>
              <a:t> </a:t>
            </a:r>
            <a:r>
              <a:rPr lang="en-US" altLang="zh-CN" sz="2400" dirty="0"/>
              <a:t>setting</a:t>
            </a:r>
            <a:r>
              <a:rPr lang="zh-CN" altLang="en-US" sz="2400" dirty="0"/>
              <a:t> </a:t>
            </a:r>
            <a:r>
              <a:rPr lang="en-US" altLang="zh-CN" sz="2400" dirty="0"/>
              <a:t>as</a:t>
            </a:r>
            <a:r>
              <a:rPr lang="zh-CN" altLang="en-US" sz="2400" dirty="0"/>
              <a:t> </a:t>
            </a:r>
            <a:r>
              <a:rPr lang="en-US" altLang="zh-CN" sz="2400" dirty="0"/>
              <a:t>a</a:t>
            </a:r>
            <a:r>
              <a:rPr lang="zh-CN" altLang="en-US" sz="2400" dirty="0"/>
              <a:t> </a:t>
            </a:r>
            <a:r>
              <a:rPr lang="en-US" altLang="zh-CN" sz="2400" dirty="0"/>
              <a:t>classifier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contextual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words.</a:t>
            </a:r>
            <a:endParaRPr lang="zh-CN" altLang="en-US" sz="2400" dirty="0" smtClean="0"/>
          </a:p>
          <a:p>
            <a:pPr lvl="2">
              <a:spcBef>
                <a:spcPts val="300"/>
              </a:spcBef>
            </a:pPr>
            <a:endParaRPr lang="zh-CN" altLang="en-US" sz="2000" dirty="0" smtClean="0"/>
          </a:p>
          <a:p>
            <a:pPr marL="457200" lvl="1" indent="0">
              <a:spcBef>
                <a:spcPts val="300"/>
              </a:spcBef>
              <a:buNone/>
            </a:pPr>
            <a:r>
              <a:rPr lang="en-US" altLang="zh-CN" sz="2400" dirty="0" smtClean="0">
                <a:solidFill>
                  <a:srgbClr val="FF0000"/>
                </a:solidFill>
                <a:sym typeface="Wingdings"/>
                <a:hlinkClick r:id="rId2"/>
              </a:rPr>
              <a:t>http</a:t>
            </a:r>
            <a:r>
              <a:rPr lang="en-US" altLang="zh-CN" sz="2400" dirty="0">
                <a:solidFill>
                  <a:srgbClr val="FF0000"/>
                </a:solidFill>
                <a:sym typeface="Wingdings"/>
                <a:hlinkClick r:id="rId2"/>
              </a:rPr>
              <a:t>://www.meng-jiang.com/teaching/TypingDemo.zip</a:t>
            </a:r>
            <a:endParaRPr lang="en-US" altLang="zh-CN" sz="2400" dirty="0">
              <a:solidFill>
                <a:srgbClr val="FF0000"/>
              </a:solidFill>
              <a:sym typeface="Wingding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34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Boosting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Autofit/>
          </a:bodyPr>
          <a:lstStyle/>
          <a:p>
            <a:pPr marL="457200" indent="-457200"/>
            <a:r>
              <a:rPr lang="en-US" altLang="zh-CN" sz="2200" dirty="0" smtClean="0"/>
              <a:t>Training</a:t>
            </a:r>
            <a:endParaRPr lang="zh-CN" altLang="en-US" sz="2200" dirty="0" smtClean="0"/>
          </a:p>
          <a:p>
            <a:pPr marL="857250" lvl="1" indent="-457200"/>
            <a:r>
              <a:rPr lang="en-US" altLang="en-US" sz="2200" i="1" dirty="0" smtClean="0">
                <a:solidFill>
                  <a:srgbClr val="C00000"/>
                </a:solidFill>
              </a:rPr>
              <a:t>Weights</a:t>
            </a:r>
            <a:r>
              <a:rPr lang="en-US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are assigned to each training </a:t>
            </a:r>
            <a:r>
              <a:rPr lang="en-US" altLang="zh-CN" sz="2200" dirty="0" smtClean="0"/>
              <a:t>instance</a:t>
            </a:r>
            <a:endParaRPr lang="zh-CN" altLang="en-US" sz="2200" dirty="0"/>
          </a:p>
          <a:p>
            <a:pPr marL="857250" lvl="1" indent="-457200"/>
            <a:r>
              <a:rPr lang="en-US" altLang="en-US" sz="2200" dirty="0" smtClean="0"/>
              <a:t>A </a:t>
            </a:r>
            <a:r>
              <a:rPr lang="en-US" altLang="en-US" sz="2200" dirty="0"/>
              <a:t>series of </a:t>
            </a:r>
            <a:r>
              <a:rPr lang="en-US" altLang="en-US" sz="2200" i="1" dirty="0"/>
              <a:t>k</a:t>
            </a:r>
            <a:r>
              <a:rPr lang="en-US" altLang="en-US" sz="2200" dirty="0"/>
              <a:t> classifiers is </a:t>
            </a:r>
            <a:r>
              <a:rPr lang="en-US" altLang="en-US" sz="2200" i="1" dirty="0">
                <a:solidFill>
                  <a:srgbClr val="C00000"/>
                </a:solidFill>
              </a:rPr>
              <a:t>iteratively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 smtClean="0"/>
              <a:t>learned</a:t>
            </a:r>
            <a:endParaRPr lang="zh-CN" altLang="en-US" sz="2200" dirty="0" smtClean="0"/>
          </a:p>
          <a:p>
            <a:pPr marL="857250" lvl="1" indent="-457200"/>
            <a:r>
              <a:rPr lang="en-US" altLang="en-US" sz="2200" dirty="0" smtClean="0"/>
              <a:t>After </a:t>
            </a:r>
            <a:r>
              <a:rPr lang="en-US" altLang="en-US" sz="2200" dirty="0"/>
              <a:t>a classifier </a:t>
            </a:r>
            <a:r>
              <a:rPr lang="en-US" altLang="en-US" sz="2200" dirty="0" err="1"/>
              <a:t>M</a:t>
            </a:r>
            <a:r>
              <a:rPr lang="en-US" altLang="en-US" sz="2200" baseline="-25000" dirty="0" err="1"/>
              <a:t>i</a:t>
            </a:r>
            <a:r>
              <a:rPr lang="en-US" altLang="en-US" sz="2200" dirty="0"/>
              <a:t> is learned, the </a:t>
            </a:r>
            <a:r>
              <a:rPr lang="en-US" altLang="en-US" sz="2200" i="1" dirty="0">
                <a:solidFill>
                  <a:srgbClr val="C00000"/>
                </a:solidFill>
              </a:rPr>
              <a:t>weights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are updated to allow the subsequent classifier, M</a:t>
            </a:r>
            <a:r>
              <a:rPr lang="en-US" altLang="en-US" sz="2200" baseline="-25000" dirty="0"/>
              <a:t>i+1</a:t>
            </a:r>
            <a:r>
              <a:rPr lang="en-US" altLang="en-US" sz="2200" dirty="0"/>
              <a:t>, to </a:t>
            </a:r>
            <a:r>
              <a:rPr lang="en-US" altLang="en-US" sz="2200" u="sng" dirty="0"/>
              <a:t>pay more attention</a:t>
            </a:r>
            <a:r>
              <a:rPr lang="en-US" altLang="en-US" sz="2200" dirty="0"/>
              <a:t> to </a:t>
            </a:r>
            <a:r>
              <a:rPr lang="en-US" altLang="en-US" sz="2200" dirty="0" smtClean="0"/>
              <a:t>the </a:t>
            </a:r>
            <a:r>
              <a:rPr lang="en-US" altLang="en-US" sz="2200" i="1" dirty="0" smtClean="0">
                <a:solidFill>
                  <a:srgbClr val="C00000"/>
                </a:solidFill>
              </a:rPr>
              <a:t>training</a:t>
            </a:r>
            <a:r>
              <a:rPr lang="en-US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/>
              <a:t>instances</a:t>
            </a:r>
            <a:r>
              <a:rPr lang="zh-CN" altLang="en-US" sz="2200" dirty="0" smtClean="0"/>
              <a:t> </a:t>
            </a:r>
            <a:r>
              <a:rPr lang="en-US" altLang="en-US" sz="2200" dirty="0" smtClean="0"/>
              <a:t>that </a:t>
            </a:r>
            <a:r>
              <a:rPr lang="en-US" altLang="en-US" sz="2200" dirty="0"/>
              <a:t>were </a:t>
            </a:r>
            <a:r>
              <a:rPr lang="en-US" altLang="en-US" sz="2200" i="1" dirty="0">
                <a:solidFill>
                  <a:srgbClr val="C00000"/>
                </a:solidFill>
              </a:rPr>
              <a:t>misclassified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by </a:t>
            </a:r>
            <a:r>
              <a:rPr lang="en-US" altLang="en-US" sz="2200" dirty="0" err="1"/>
              <a:t>M</a:t>
            </a:r>
            <a:r>
              <a:rPr lang="en-US" altLang="en-US" sz="2200" baseline="-25000" dirty="0" err="1"/>
              <a:t>i</a:t>
            </a:r>
            <a:endParaRPr lang="en-US" altLang="en-US" sz="2200" dirty="0"/>
          </a:p>
          <a:p>
            <a:pPr marL="514350" indent="-457200"/>
            <a:r>
              <a:rPr lang="en-US" altLang="zh-CN" sz="2200" dirty="0" smtClean="0"/>
              <a:t>Classification</a:t>
            </a:r>
            <a:endParaRPr lang="zh-CN" altLang="en-US" sz="2200" dirty="0"/>
          </a:p>
          <a:p>
            <a:pPr marL="914400" lvl="1" indent="-457200"/>
            <a:r>
              <a:rPr lang="en-US" altLang="en-US" sz="2200" dirty="0" smtClean="0"/>
              <a:t>The </a:t>
            </a:r>
            <a:r>
              <a:rPr lang="en-US" altLang="en-US" sz="2200" dirty="0"/>
              <a:t>final </a:t>
            </a:r>
            <a:r>
              <a:rPr lang="en-US" altLang="en-US" sz="2200" dirty="0" smtClean="0"/>
              <a:t>M* </a:t>
            </a:r>
            <a:r>
              <a:rPr lang="en-US" altLang="en-US" sz="2200" i="1" dirty="0">
                <a:solidFill>
                  <a:srgbClr val="C00000"/>
                </a:solidFill>
              </a:rPr>
              <a:t>combines the votes </a:t>
            </a:r>
            <a:r>
              <a:rPr lang="en-US" altLang="en-US" sz="2200" dirty="0"/>
              <a:t>of each individual classifier, where the </a:t>
            </a:r>
            <a:r>
              <a:rPr lang="en-US" altLang="en-US" sz="2200" i="1" dirty="0">
                <a:solidFill>
                  <a:srgbClr val="C00000"/>
                </a:solidFill>
              </a:rPr>
              <a:t>weight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of each </a:t>
            </a:r>
            <a:r>
              <a:rPr lang="en-US" altLang="en-US" sz="2200" dirty="0" smtClean="0"/>
              <a:t>classifier</a:t>
            </a:r>
            <a:r>
              <a:rPr lang="en-US" altLang="zh-CN" sz="2200" dirty="0" smtClean="0"/>
              <a:t>’</a:t>
            </a:r>
            <a:r>
              <a:rPr lang="en-US" altLang="en-US" sz="2200" dirty="0" smtClean="0"/>
              <a:t>s </a:t>
            </a:r>
            <a:r>
              <a:rPr lang="en-US" altLang="en-US" sz="2200" dirty="0"/>
              <a:t>vote is a function of its </a:t>
            </a:r>
            <a:r>
              <a:rPr lang="en-US" altLang="en-US" sz="2200" i="1" dirty="0" smtClean="0">
                <a:solidFill>
                  <a:srgbClr val="C00000"/>
                </a:solidFill>
              </a:rPr>
              <a:t>accuracy</a:t>
            </a:r>
            <a:r>
              <a:rPr lang="zh-CN" altLang="en-US" sz="22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/>
              <a:t>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classifying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training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instances</a:t>
            </a:r>
            <a:endParaRPr lang="en-US" altLang="en-US" sz="2200" dirty="0"/>
          </a:p>
          <a:p>
            <a:pPr marL="457200" indent="-457200"/>
            <a:r>
              <a:rPr lang="en-US" altLang="en-US" sz="2200" dirty="0" smtClean="0"/>
              <a:t>Comparing </a:t>
            </a:r>
            <a:r>
              <a:rPr lang="en-US" altLang="en-US" sz="2200" dirty="0"/>
              <a:t>with </a:t>
            </a:r>
            <a:r>
              <a:rPr lang="en-US" altLang="zh-CN" sz="2200" dirty="0" smtClean="0"/>
              <a:t>B</a:t>
            </a:r>
            <a:r>
              <a:rPr lang="en-US" altLang="en-US" sz="2200" dirty="0" smtClean="0"/>
              <a:t>agging</a:t>
            </a:r>
            <a:r>
              <a:rPr lang="en-US" altLang="en-US" sz="2200" dirty="0"/>
              <a:t>: Boosting tends to have </a:t>
            </a:r>
            <a:r>
              <a:rPr lang="en-US" altLang="en-US" sz="2200" i="1" dirty="0">
                <a:solidFill>
                  <a:srgbClr val="C00000"/>
                </a:solidFill>
              </a:rPr>
              <a:t>greater</a:t>
            </a:r>
            <a:r>
              <a:rPr lang="en-US" altLang="en-US" sz="2200" dirty="0">
                <a:solidFill>
                  <a:srgbClr val="FF0000"/>
                </a:solidFill>
              </a:rPr>
              <a:t> </a:t>
            </a:r>
            <a:r>
              <a:rPr lang="en-US" altLang="en-US" sz="2200" i="1" dirty="0">
                <a:solidFill>
                  <a:srgbClr val="C00000"/>
                </a:solidFill>
              </a:rPr>
              <a:t>accuracy</a:t>
            </a:r>
            <a:r>
              <a:rPr lang="en-US" altLang="en-US" sz="2200" dirty="0"/>
              <a:t>, but it </a:t>
            </a:r>
            <a:r>
              <a:rPr lang="en-US" altLang="en-US" sz="2200" dirty="0" smtClean="0"/>
              <a:t>risks </a:t>
            </a:r>
            <a:r>
              <a:rPr lang="en-US" altLang="en-US" sz="2200" i="1" dirty="0" err="1">
                <a:solidFill>
                  <a:srgbClr val="C00000"/>
                </a:solidFill>
              </a:rPr>
              <a:t>overfitting</a:t>
            </a:r>
            <a:r>
              <a:rPr lang="en-US" altLang="en-US" sz="2200" dirty="0">
                <a:solidFill>
                  <a:srgbClr val="C00000"/>
                </a:solidFill>
              </a:rPr>
              <a:t> </a:t>
            </a:r>
            <a:r>
              <a:rPr lang="en-US" altLang="en-US" sz="2200" dirty="0"/>
              <a:t>the model to misclassified data</a:t>
            </a:r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18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5960"/>
              </p:ext>
            </p:extLst>
          </p:nvPr>
        </p:nvGraphicFramePr>
        <p:xfrm>
          <a:off x="3023922" y="43040"/>
          <a:ext cx="314854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705"/>
                <a:gridCol w="396610"/>
                <a:gridCol w="389339"/>
                <a:gridCol w="391846"/>
                <a:gridCol w="745023"/>
                <a:gridCol w="745023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Weight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754632" y="662440"/>
            <a:ext cx="14502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5321807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i+1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41959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1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2973323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err="1" smtClean="0">
                <a:solidFill>
                  <a:srgbClr val="C00000"/>
                </a:solidFill>
              </a:rPr>
              <a:t>i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7670291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k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 rot="5400000">
            <a:off x="750874" y="3855570"/>
            <a:ext cx="31236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169889"/>
              </p:ext>
            </p:extLst>
          </p:nvPr>
        </p:nvGraphicFramePr>
        <p:xfrm>
          <a:off x="280454" y="5809497"/>
          <a:ext cx="269287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905"/>
                <a:gridCol w="960120"/>
                <a:gridCol w="655320"/>
                <a:gridCol w="763525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Predicted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Weight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Yes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No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Yes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14" name="Right Arrow 13"/>
          <p:cNvSpPr/>
          <p:nvPr/>
        </p:nvSpPr>
        <p:spPr>
          <a:xfrm rot="19620380">
            <a:off x="2507245" y="5322481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5400000">
            <a:off x="779198" y="5439321"/>
            <a:ext cx="255720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4598195" y="4731647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590681" y="4731647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250041" y="4731647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814195" y="4731647"/>
            <a:ext cx="579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mr-IN" altLang="zh-CN" smtClean="0">
                <a:solidFill>
                  <a:srgbClr val="C00000"/>
                </a:solidFill>
              </a:rPr>
              <a:t>…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20" name="Cube 19"/>
          <p:cNvSpPr/>
          <p:nvPr/>
        </p:nvSpPr>
        <p:spPr>
          <a:xfrm>
            <a:off x="5082070" y="5894539"/>
            <a:ext cx="907683" cy="829357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zh-CN" altLang="en-US" dirty="0" smtClean="0">
                <a:solidFill>
                  <a:srgbClr val="C00000"/>
                </a:solidFill>
              </a:rPr>
              <a:t>*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1" name="Left Brace 20"/>
          <p:cNvSpPr/>
          <p:nvPr/>
        </p:nvSpPr>
        <p:spPr>
          <a:xfrm rot="16200000">
            <a:off x="4674300" y="2299915"/>
            <a:ext cx="172162" cy="6847001"/>
          </a:xfrm>
          <a:prstGeom prst="leftBrac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U-Turn Arrow 21"/>
          <p:cNvSpPr/>
          <p:nvPr/>
        </p:nvSpPr>
        <p:spPr>
          <a:xfrm flipH="1">
            <a:off x="1409979" y="3977018"/>
            <a:ext cx="6773903" cy="291433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78017" y="3551238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>
                <a:solidFill>
                  <a:srgbClr val="C00000"/>
                </a:solidFill>
              </a:rPr>
              <a:t>Iteratively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479735" y="581844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Final</a:t>
            </a:r>
            <a:endParaRPr lang="en-US" dirty="0"/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882681"/>
              </p:ext>
            </p:extLst>
          </p:nvPr>
        </p:nvGraphicFramePr>
        <p:xfrm>
          <a:off x="280454" y="1722019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819611" y="2391849"/>
            <a:ext cx="158966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D1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 rot="9105905">
            <a:off x="2468154" y="1249449"/>
            <a:ext cx="422431" cy="414593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523428" y="4981694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D</a:t>
            </a:r>
            <a:r>
              <a:rPr lang="en-US" altLang="zh-CN" i="1" baseline="-25000" dirty="0" smtClean="0">
                <a:solidFill>
                  <a:srgbClr val="C00000"/>
                </a:solidFill>
              </a:rPr>
              <a:t>i</a:t>
            </a:r>
            <a:endParaRPr lang="en-US" baseline="-250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44911"/>
              </p:ext>
            </p:extLst>
          </p:nvPr>
        </p:nvGraphicFramePr>
        <p:xfrm>
          <a:off x="2804566" y="2272389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>
                          <a:solidFill>
                            <a:srgbClr val="C00000"/>
                          </a:solidFill>
                        </a:rPr>
                        <a:t>3</a:t>
                      </a:r>
                      <a:endParaRPr lang="zh-CN" altLang="en-US" sz="1400" b="1" dirty="0" smtClean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altLang="zh-CN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mr-IN" altLang="zh-CN" sz="1400" b="1" dirty="0" smtClean="0"/>
                        <a:t>…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sz="1400" dirty="0" smtClean="0"/>
                        <a:t>…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378487" y="2651156"/>
            <a:ext cx="151592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</a:t>
            </a:r>
            <a:r>
              <a:rPr lang="en-US" altLang="zh-CN" sz="2400" i="1" baseline="-25000" dirty="0" smtClean="0">
                <a:solidFill>
                  <a:srgbClr val="C00000"/>
                </a:solidFill>
              </a:rPr>
              <a:t>i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69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60" y="18144"/>
            <a:ext cx="6979920" cy="683985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18144"/>
            <a:ext cx="452628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How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were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Chinese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middle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school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students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learning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English?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7047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Ada</a:t>
            </a:r>
            <a:r>
              <a:rPr lang="en-US" altLang="zh-CN" dirty="0" err="1" smtClean="0"/>
              <a:t>B</a:t>
            </a:r>
            <a:r>
              <a:rPr lang="en-US" altLang="en-US" dirty="0" err="1" smtClean="0"/>
              <a:t>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(Adaptive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Boosting)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756150"/>
          </a:xfrm>
        </p:spPr>
        <p:txBody>
          <a:bodyPr>
            <a:no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en-US" sz="2400" dirty="0" smtClean="0"/>
              <a:t>Given a set of </a:t>
            </a:r>
            <a:r>
              <a:rPr lang="en-US" altLang="en-US" sz="2400" i="1" dirty="0" smtClean="0"/>
              <a:t>d</a:t>
            </a:r>
            <a:r>
              <a:rPr lang="en-US" altLang="en-US" sz="2400" dirty="0" smtClean="0"/>
              <a:t> class-labeled </a:t>
            </a:r>
            <a:r>
              <a:rPr lang="en-US" altLang="zh-CN" sz="2400" dirty="0" smtClean="0"/>
              <a:t>instances</a:t>
            </a:r>
            <a:r>
              <a:rPr lang="en-US" altLang="en-US" sz="2400" dirty="0" smtClean="0"/>
              <a:t>, (</a:t>
            </a:r>
            <a:r>
              <a:rPr lang="en-US" altLang="en-US" sz="2400" b="1" dirty="0" smtClean="0"/>
              <a:t>X</a:t>
            </a:r>
            <a:r>
              <a:rPr lang="en-US" altLang="en-US" sz="2400" b="1" baseline="-25000" dirty="0" smtClean="0"/>
              <a:t>1</a:t>
            </a:r>
            <a:r>
              <a:rPr lang="en-US" altLang="en-US" sz="2400" dirty="0" smtClean="0"/>
              <a:t>, y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), …, (</a:t>
            </a:r>
            <a:r>
              <a:rPr lang="en-US" altLang="en-US" sz="2400" b="1" dirty="0" err="1" smtClean="0"/>
              <a:t>X</a:t>
            </a:r>
            <a:r>
              <a:rPr lang="en-US" altLang="en-US" sz="2400" b="1" baseline="-25000" dirty="0" err="1" smtClean="0"/>
              <a:t>d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y</a:t>
            </a:r>
            <a:r>
              <a:rPr lang="en-US" altLang="en-US" sz="2400" baseline="-25000" dirty="0" err="1" smtClean="0"/>
              <a:t>d</a:t>
            </a:r>
            <a:r>
              <a:rPr lang="en-US" altLang="en-US" sz="2400" dirty="0" smtClean="0"/>
              <a:t>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sz="2400" dirty="0" smtClean="0"/>
              <a:t>Initially, all the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weights</a:t>
            </a:r>
            <a:r>
              <a:rPr lang="en-US" altLang="en-US" sz="2400" dirty="0" smtClean="0"/>
              <a:t> of </a:t>
            </a:r>
            <a:r>
              <a:rPr lang="en-US" altLang="zh-CN" sz="2400" dirty="0" smtClean="0"/>
              <a:t>instances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are set the same (1/</a:t>
            </a:r>
            <a:r>
              <a:rPr lang="en-US" altLang="en-US" sz="2400" i="1" dirty="0" smtClean="0"/>
              <a:t>d</a:t>
            </a:r>
            <a:r>
              <a:rPr lang="en-US" altLang="en-US" sz="2400" dirty="0" smtClean="0"/>
              <a:t>)</a:t>
            </a:r>
          </a:p>
          <a:p>
            <a:pPr marL="457200" indent="-457200">
              <a:lnSpc>
                <a:spcPct val="90000"/>
              </a:lnSpc>
            </a:pPr>
            <a:r>
              <a:rPr lang="en-US" altLang="en-US" sz="2400" dirty="0" smtClean="0"/>
              <a:t>Generate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 classifiers in </a:t>
            </a:r>
            <a:r>
              <a:rPr lang="en-US" altLang="en-US" sz="2400" i="1" dirty="0" smtClean="0"/>
              <a:t>k</a:t>
            </a:r>
            <a:r>
              <a:rPr lang="en-US" altLang="en-US" sz="2400" dirty="0" smtClean="0"/>
              <a:t> rounds.  At round </a:t>
            </a:r>
            <a:r>
              <a:rPr lang="en-US" altLang="en-US" sz="2400" i="1" dirty="0" err="1" smtClean="0"/>
              <a:t>i</a:t>
            </a:r>
            <a:r>
              <a:rPr lang="en-US" altLang="en-US" sz="2400" dirty="0" smtClean="0"/>
              <a:t>,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zh-CN" sz="2400" dirty="0" smtClean="0"/>
              <a:t>Instances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from D are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sampled with replacement </a:t>
            </a:r>
            <a:r>
              <a:rPr lang="en-US" altLang="en-US" sz="2400" dirty="0" smtClean="0"/>
              <a:t>to form a training set D</a:t>
            </a:r>
            <a:r>
              <a:rPr lang="en-US" altLang="en-US" sz="2400" baseline="-25000" dirty="0" smtClean="0"/>
              <a:t>i</a:t>
            </a:r>
            <a:r>
              <a:rPr lang="en-US" altLang="en-US" sz="2400" dirty="0" smtClean="0"/>
              <a:t> of the same size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sz="2400" dirty="0" smtClean="0"/>
              <a:t>Each </a:t>
            </a:r>
            <a:r>
              <a:rPr lang="en-US" altLang="zh-CN" sz="2400" dirty="0" smtClean="0"/>
              <a:t>instance’s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chance of being selected is based on its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weight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sz="2400" dirty="0" smtClean="0"/>
              <a:t>A classification model </a:t>
            </a:r>
            <a:r>
              <a:rPr lang="en-US" altLang="en-US" sz="2400" dirty="0" err="1" smtClean="0"/>
              <a:t>M</a:t>
            </a:r>
            <a:r>
              <a:rPr lang="en-US" altLang="en-US" sz="2400" baseline="-25000" dirty="0" err="1" smtClean="0"/>
              <a:t>i</a:t>
            </a:r>
            <a:r>
              <a:rPr lang="en-US" altLang="en-US" sz="2400" dirty="0" smtClean="0"/>
              <a:t> is derived from D</a:t>
            </a:r>
            <a:r>
              <a:rPr lang="en-US" altLang="en-US" sz="2400" baseline="-25000" dirty="0" smtClean="0"/>
              <a:t>i</a:t>
            </a:r>
          </a:p>
          <a:p>
            <a:pPr marL="914400" lvl="1" indent="-457200">
              <a:lnSpc>
                <a:spcPct val="90000"/>
              </a:lnSpc>
            </a:pPr>
            <a:r>
              <a:rPr lang="en-US" altLang="en-US" sz="2400" dirty="0" smtClean="0"/>
              <a:t>Its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error rate </a:t>
            </a:r>
            <a:r>
              <a:rPr lang="en-US" altLang="en-US" sz="2400" dirty="0" smtClean="0"/>
              <a:t>is calculated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using D</a:t>
            </a:r>
            <a:r>
              <a:rPr lang="en-US" altLang="en-US" sz="2400" i="1" baseline="-25000" dirty="0" smtClean="0">
                <a:solidFill>
                  <a:srgbClr val="C00000"/>
                </a:solidFill>
              </a:rPr>
              <a:t>i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as a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“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test set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”</a:t>
            </a:r>
            <a:endParaRPr lang="en-US" altLang="en-US" sz="2400" i="1" dirty="0" smtClean="0">
              <a:solidFill>
                <a:srgbClr val="C00000"/>
              </a:solidFill>
            </a:endParaRPr>
          </a:p>
          <a:p>
            <a:pPr marL="914400" lvl="1" indent="-457200">
              <a:lnSpc>
                <a:spcPct val="90000"/>
              </a:lnSpc>
            </a:pPr>
            <a:r>
              <a:rPr lang="en-US" altLang="en-US" sz="2400" dirty="0" smtClean="0"/>
              <a:t>If a</a:t>
            </a:r>
            <a:r>
              <a:rPr lang="en-US" altLang="zh-CN" sz="2400" dirty="0" smtClean="0"/>
              <a:t>n</a:t>
            </a:r>
            <a:r>
              <a:rPr lang="en-US" altLang="en-US" sz="2400" dirty="0" smtClean="0"/>
              <a:t> </a:t>
            </a:r>
            <a:r>
              <a:rPr lang="en-US" altLang="zh-CN" sz="2400" dirty="0" smtClean="0"/>
              <a:t>instance</a:t>
            </a:r>
            <a:r>
              <a:rPr lang="zh-CN" altLang="en-US" sz="2400" dirty="0" smtClean="0"/>
              <a:t> </a:t>
            </a:r>
            <a:r>
              <a:rPr lang="en-US" altLang="en-US" sz="2400" dirty="0" smtClean="0"/>
              <a:t>is misclassified, its </a:t>
            </a:r>
            <a:r>
              <a:rPr lang="en-US" altLang="en-US" sz="2400" i="1" dirty="0" smtClean="0">
                <a:solidFill>
                  <a:srgbClr val="C00000"/>
                </a:solidFill>
              </a:rPr>
              <a:t>weight</a:t>
            </a:r>
            <a:r>
              <a:rPr lang="en-US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en-US" sz="2400" dirty="0" smtClean="0"/>
              <a:t>is increased, o</a:t>
            </a:r>
            <a:r>
              <a:rPr lang="en-US" altLang="zh-CN" sz="2400" dirty="0" smtClean="0"/>
              <a:t>therwise</a:t>
            </a:r>
            <a:r>
              <a:rPr lang="en-US" altLang="en-US" sz="2400" dirty="0" smtClean="0"/>
              <a:t> it is decreased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788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Recipients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98817"/>
              </p:ext>
            </p:extLst>
          </p:nvPr>
        </p:nvGraphicFramePr>
        <p:xfrm>
          <a:off x="228600" y="1222818"/>
          <a:ext cx="8686800" cy="553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298"/>
                <a:gridCol w="1811312"/>
                <a:gridCol w="6187190"/>
              </a:tblGrid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1998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Jim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Gray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 seminal contributions to </a:t>
                      </a:r>
                      <a:r>
                        <a:rPr lang="en-US" b="1" dirty="0" smtClean="0"/>
                        <a:t>database and transaction processing research</a:t>
                      </a:r>
                      <a:r>
                        <a:rPr lang="mr-IN" altLang="zh-CN" b="0" i="0" dirty="0" smtClean="0"/>
                        <a:t>…</a:t>
                      </a:r>
                      <a:endParaRPr lang="en-US" b="0" i="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Frederick P. Brooks, Jr.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 landmark contributions to </a:t>
                      </a:r>
                      <a:r>
                        <a:rPr lang="en-US" b="1" dirty="0" smtClean="0"/>
                        <a:t>computer architecture, operating systems, and software engineering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Andrew Chi-</a:t>
                      </a:r>
                      <a:r>
                        <a:rPr lang="en-US" sz="1800" dirty="0" err="1" smtClean="0"/>
                        <a:t>Chih</a:t>
                      </a:r>
                      <a:r>
                        <a:rPr lang="en-US" sz="1800" dirty="0" smtClean="0"/>
                        <a:t> Yao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</a:t>
                      </a:r>
                      <a:r>
                        <a:rPr lang="en-US" b="1" dirty="0" smtClean="0"/>
                        <a:t>heory of computation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pseudorandom number generation, cryptography, and communication complexity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Ole-Johan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Dahl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Kristen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Nygaard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</a:t>
                      </a:r>
                      <a:r>
                        <a:rPr lang="en-US" b="1" dirty="0" smtClean="0"/>
                        <a:t>bject-oriented programming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Simula</a:t>
                      </a:r>
                      <a:r>
                        <a:rPr lang="en-US" altLang="zh-CN" dirty="0" smtClean="0"/>
                        <a:t> I and </a:t>
                      </a:r>
                      <a:r>
                        <a:rPr lang="en-US" altLang="zh-CN" dirty="0" err="1" smtClean="0"/>
                        <a:t>Simula</a:t>
                      </a:r>
                      <a:r>
                        <a:rPr lang="en-US" altLang="zh-CN" dirty="0" smtClean="0"/>
                        <a:t> 67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Ronald L. </a:t>
                      </a:r>
                      <a:r>
                        <a:rPr lang="en-US" dirty="0" err="1" smtClean="0"/>
                        <a:t>Rivest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Adi</a:t>
                      </a:r>
                      <a:r>
                        <a:rPr lang="en-US" dirty="0" smtClean="0"/>
                        <a:t> Shamir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sz="1400" dirty="0" smtClean="0"/>
                        <a:t>Leonard M. </a:t>
                      </a:r>
                      <a:r>
                        <a:rPr lang="en-US" sz="1400" dirty="0" err="1" smtClean="0"/>
                        <a:t>Adleman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 their ingenious contribution for making </a:t>
                      </a:r>
                      <a:r>
                        <a:rPr lang="en-US" b="1" dirty="0" smtClean="0"/>
                        <a:t>public-key cryptography</a:t>
                      </a:r>
                      <a:r>
                        <a:rPr lang="en-US" dirty="0" smtClean="0"/>
                        <a:t> useful in practice</a:t>
                      </a:r>
                      <a:r>
                        <a:rPr lang="en-US" altLang="zh-CN" dirty="0" smtClean="0"/>
                        <a:t>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Kay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r>
                        <a:rPr lang="en-US" dirty="0" smtClean="0"/>
                        <a:t>ontemporary </a:t>
                      </a:r>
                      <a:r>
                        <a:rPr lang="en-US" b="1" dirty="0" smtClean="0"/>
                        <a:t>object-oriented programming languages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Vinton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Cerf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Robert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Kahn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Internetworking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including the design and implementation of the Internet's basic communications protocols, TCP/IP</a:t>
                      </a:r>
                      <a:r>
                        <a:rPr lang="mr-IN" altLang="zh-CN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Peter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Naur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Pr</a:t>
                      </a:r>
                      <a:r>
                        <a:rPr lang="en-US" b="1" dirty="0" smtClean="0"/>
                        <a:t>ogramming language design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dirty="0" smtClean="0"/>
                        <a:t>ALGOL 60, compiler design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Frances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E.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Allen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Op</a:t>
                      </a:r>
                      <a:r>
                        <a:rPr lang="en-US" b="1" dirty="0" smtClean="0"/>
                        <a:t>timizing compiler techniques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599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AdaBoost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321807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i+1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441959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1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2973323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err="1" smtClean="0">
                <a:solidFill>
                  <a:srgbClr val="C00000"/>
                </a:solidFill>
              </a:rPr>
              <a:t>i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670291" y="4337626"/>
            <a:ext cx="1216152" cy="1216152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en-US" altLang="zh-CN" baseline="-25000" dirty="0" smtClean="0">
                <a:solidFill>
                  <a:srgbClr val="C00000"/>
                </a:solidFill>
              </a:rPr>
              <a:t>k</a:t>
            </a:r>
            <a:endParaRPr lang="en-US" baseline="-25000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598195" y="4731647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5082070" y="5894539"/>
            <a:ext cx="907683" cy="829357"/>
          </a:xfrm>
          <a:prstGeom prst="cub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M</a:t>
            </a:r>
            <a:r>
              <a:rPr lang="zh-CN" altLang="en-US" dirty="0" smtClean="0">
                <a:solidFill>
                  <a:srgbClr val="C00000"/>
                </a:solidFill>
              </a:rPr>
              <a:t>*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Left Brace 10"/>
          <p:cNvSpPr/>
          <p:nvPr/>
        </p:nvSpPr>
        <p:spPr>
          <a:xfrm rot="16200000">
            <a:off x="4674300" y="2299915"/>
            <a:ext cx="172162" cy="6847001"/>
          </a:xfrm>
          <a:prstGeom prst="leftBrace">
            <a:avLst/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479735" y="5818447"/>
            <a:ext cx="638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smtClean="0">
                <a:solidFill>
                  <a:srgbClr val="C00000"/>
                </a:solidFill>
              </a:rPr>
              <a:t>Final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2600"/>
              </p:ext>
            </p:extLst>
          </p:nvPr>
        </p:nvGraphicFramePr>
        <p:xfrm>
          <a:off x="441959" y="1417638"/>
          <a:ext cx="314854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705"/>
                <a:gridCol w="396610"/>
                <a:gridCol w="389339"/>
                <a:gridCol w="391846"/>
                <a:gridCol w="745023"/>
                <a:gridCol w="745023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Weight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172669" y="2037038"/>
            <a:ext cx="145020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D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87119"/>
              </p:ext>
            </p:extLst>
          </p:nvPr>
        </p:nvGraphicFramePr>
        <p:xfrm>
          <a:off x="4978927" y="1417638"/>
          <a:ext cx="314854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0705"/>
                <a:gridCol w="396610"/>
                <a:gridCol w="389339"/>
                <a:gridCol w="391846"/>
                <a:gridCol w="745023"/>
                <a:gridCol w="745023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Weight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3.0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2.1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0.5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1.5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1.0</a:t>
                      </a:r>
                      <a:endParaRPr lang="en-US" sz="14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7" name="Right Arrow 16"/>
          <p:cNvSpPr/>
          <p:nvPr/>
        </p:nvSpPr>
        <p:spPr>
          <a:xfrm>
            <a:off x="4136236" y="2253142"/>
            <a:ext cx="369958" cy="46259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14580" y="3897480"/>
            <a:ext cx="204459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Error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rate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(if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high)</a:t>
            </a:r>
            <a:r>
              <a:rPr lang="zh-CN" altLang="en-US" b="1" dirty="0" smtClean="0">
                <a:solidFill>
                  <a:srgbClr val="C00000"/>
                </a:solidFill>
              </a:rPr>
              <a:t> 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723158" y="5809497"/>
            <a:ext cx="1884875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Vote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(then</a:t>
            </a:r>
            <a:r>
              <a:rPr lang="zh-CN" altLang="en-US" b="1" dirty="0" smtClean="0">
                <a:solidFill>
                  <a:srgbClr val="C00000"/>
                </a:solidFill>
              </a:rPr>
              <a:t> </a:t>
            </a:r>
            <a:r>
              <a:rPr lang="en-US" altLang="zh-CN" b="1" dirty="0" smtClean="0">
                <a:solidFill>
                  <a:srgbClr val="C00000"/>
                </a:solidFill>
              </a:rPr>
              <a:t>small)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715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</a:t>
            </a:r>
            <a:r>
              <a:rPr lang="zh-CN" altLang="en-US" dirty="0" smtClean="0"/>
              <a:t>									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fish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80381"/>
            <a:ext cx="6553200" cy="4165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5858"/>
            <a:ext cx="3581400" cy="14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2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 err="1" smtClean="0"/>
              <a:t>Ada</a:t>
            </a:r>
            <a:r>
              <a:rPr lang="en-US" altLang="zh-CN" dirty="0" err="1" smtClean="0"/>
              <a:t>B</a:t>
            </a:r>
            <a:r>
              <a:rPr lang="en-US" altLang="en-US" dirty="0" err="1" smtClean="0"/>
              <a:t>oost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90000"/>
              </a:lnSpc>
            </a:pPr>
            <a:r>
              <a:rPr lang="en-US" altLang="en-US" sz="2800" i="1" dirty="0" smtClean="0">
                <a:solidFill>
                  <a:srgbClr val="C00000"/>
                </a:solidFill>
              </a:rPr>
              <a:t>Error </a:t>
            </a:r>
            <a:r>
              <a:rPr lang="en-US" altLang="en-US" sz="2800" i="1" dirty="0">
                <a:solidFill>
                  <a:srgbClr val="C00000"/>
                </a:solidFill>
              </a:rPr>
              <a:t>rate: </a:t>
            </a:r>
            <a:r>
              <a:rPr lang="en-US" altLang="en-US" sz="2800" i="1" dirty="0"/>
              <a:t>err(</a:t>
            </a:r>
            <a:r>
              <a:rPr lang="en-US" altLang="en-US" sz="2800" b="1" i="1" dirty="0" err="1"/>
              <a:t>X</a:t>
            </a:r>
            <a:r>
              <a:rPr lang="en-US" altLang="en-US" sz="2800" b="1" i="1" baseline="-25000" dirty="0" err="1"/>
              <a:t>j</a:t>
            </a:r>
            <a:r>
              <a:rPr lang="en-US" altLang="en-US" sz="2800" i="1" dirty="0"/>
              <a:t>) </a:t>
            </a:r>
            <a:r>
              <a:rPr lang="en-US" altLang="en-US" sz="2800" dirty="0"/>
              <a:t>is the misclassification error of </a:t>
            </a:r>
            <a:r>
              <a:rPr lang="en-US" altLang="zh-CN" sz="2800" dirty="0" smtClean="0"/>
              <a:t>instance</a:t>
            </a:r>
            <a:r>
              <a:rPr lang="zh-CN" altLang="en-US" sz="2800" dirty="0" smtClean="0"/>
              <a:t> </a:t>
            </a:r>
            <a:r>
              <a:rPr lang="en-US" altLang="en-US" sz="2800" b="1" dirty="0" err="1" smtClean="0"/>
              <a:t>X</a:t>
            </a:r>
            <a:r>
              <a:rPr lang="en-US" altLang="en-US" sz="2800" b="1" baseline="-25000" dirty="0" err="1" smtClean="0"/>
              <a:t>j</a:t>
            </a:r>
            <a:r>
              <a:rPr lang="en-US" altLang="en-US" sz="2800" dirty="0"/>
              <a:t>. Classifier </a:t>
            </a:r>
            <a:r>
              <a:rPr lang="en-US" altLang="en-US" sz="2800" dirty="0" err="1" smtClean="0"/>
              <a:t>M</a:t>
            </a:r>
            <a:r>
              <a:rPr lang="en-US" altLang="en-US" sz="2800" baseline="-25000" dirty="0" err="1" smtClean="0"/>
              <a:t>i</a:t>
            </a:r>
            <a:r>
              <a:rPr lang="en-US" altLang="zh-CN" sz="2800" dirty="0" err="1" smtClean="0"/>
              <a:t>’s</a:t>
            </a:r>
            <a:r>
              <a:rPr lang="zh-CN" altLang="en-US" sz="2800" dirty="0" smtClean="0"/>
              <a:t> </a:t>
            </a:r>
            <a:r>
              <a:rPr lang="en-US" altLang="en-US" sz="2800" dirty="0" smtClean="0"/>
              <a:t>error </a:t>
            </a:r>
            <a:r>
              <a:rPr lang="en-US" altLang="en-US" sz="2800" dirty="0"/>
              <a:t>rate is the sum of the weights of the misclassified </a:t>
            </a:r>
            <a:r>
              <a:rPr lang="en-US" altLang="zh-CN" sz="2800" dirty="0" smtClean="0"/>
              <a:t>instances</a:t>
            </a:r>
            <a:r>
              <a:rPr lang="en-US" altLang="en-US" sz="2800" dirty="0" smtClean="0"/>
              <a:t>: </a:t>
            </a:r>
            <a:endParaRPr lang="en-US" altLang="en-US" sz="2800" dirty="0"/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/>
          </a:p>
          <a:p>
            <a:pPr marL="457200" indent="-457200">
              <a:lnSpc>
                <a:spcPct val="90000"/>
              </a:lnSpc>
            </a:pPr>
            <a:endParaRPr lang="zh-CN" altLang="en-US" sz="2800" dirty="0" smtClean="0"/>
          </a:p>
          <a:p>
            <a:pPr marL="457200" indent="-457200">
              <a:lnSpc>
                <a:spcPct val="90000"/>
              </a:lnSpc>
            </a:pPr>
            <a:endParaRPr lang="zh-CN" altLang="en-US" sz="2800" dirty="0" smtClean="0"/>
          </a:p>
          <a:p>
            <a:pPr marL="457200" indent="-457200">
              <a:lnSpc>
                <a:spcPct val="90000"/>
              </a:lnSpc>
            </a:pPr>
            <a:r>
              <a:rPr lang="en-US" altLang="en-US" sz="2800" dirty="0" smtClean="0"/>
              <a:t>The </a:t>
            </a:r>
            <a:r>
              <a:rPr lang="en-US" altLang="en-US" sz="2800" i="1" dirty="0">
                <a:solidFill>
                  <a:srgbClr val="C00000"/>
                </a:solidFill>
              </a:rPr>
              <a:t>weight</a:t>
            </a:r>
            <a:r>
              <a:rPr lang="en-US" altLang="en-US" sz="2800" dirty="0">
                <a:solidFill>
                  <a:srgbClr val="C00000"/>
                </a:solidFill>
              </a:rPr>
              <a:t> </a:t>
            </a:r>
            <a:r>
              <a:rPr lang="en-US" altLang="en-US" sz="2800" dirty="0"/>
              <a:t>of classifier </a:t>
            </a:r>
            <a:r>
              <a:rPr lang="en-US" altLang="en-US" sz="2800" dirty="0" err="1"/>
              <a:t>M</a:t>
            </a:r>
            <a:r>
              <a:rPr lang="en-US" altLang="en-US" sz="2800" baseline="-25000" dirty="0" err="1"/>
              <a:t>i</a:t>
            </a:r>
            <a:r>
              <a:rPr lang="en-US" altLang="en-US" sz="2800" dirty="0" err="1"/>
              <a:t>’s</a:t>
            </a:r>
            <a:r>
              <a:rPr lang="en-US" altLang="en-US" sz="2800" dirty="0"/>
              <a:t> vote is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361143"/>
              </p:ext>
            </p:extLst>
          </p:nvPr>
        </p:nvGraphicFramePr>
        <p:xfrm>
          <a:off x="3215638" y="4951765"/>
          <a:ext cx="3048001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3" imgW="1091726" imgH="431613" progId="Equation.3">
                  <p:embed/>
                </p:oleObj>
              </mc:Choice>
              <mc:Fallback>
                <p:oleObj name="Equation" r:id="rId3" imgW="1091726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5638" y="4951765"/>
                        <a:ext cx="3048001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8094306"/>
              </p:ext>
            </p:extLst>
          </p:nvPr>
        </p:nvGraphicFramePr>
        <p:xfrm>
          <a:off x="2613533" y="2905795"/>
          <a:ext cx="4259093" cy="110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6" name="Equation" r:id="rId5" imgW="1752600" imgH="444500" progId="Equation.3">
                  <p:embed/>
                </p:oleObj>
              </mc:Choice>
              <mc:Fallback>
                <p:oleObj name="Equation" r:id="rId5" imgW="17526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3533" y="2905795"/>
                        <a:ext cx="4259093" cy="110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263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altLang="zh-CN" dirty="0" smtClean="0"/>
              <a:t>Ensembles</a:t>
            </a:r>
            <a:endParaRPr lang="zh-CN" altLang="en-US" dirty="0" smtClean="0"/>
          </a:p>
          <a:p>
            <a:pPr>
              <a:buFont typeface="Wingdings" charset="2"/>
              <a:buChar char="q"/>
            </a:pPr>
            <a:r>
              <a:rPr lang="en-US" altLang="zh-CN" dirty="0" smtClean="0"/>
              <a:t>Bagging</a:t>
            </a:r>
            <a:endParaRPr lang="zh-CN" altLang="en-US" dirty="0" smtClean="0"/>
          </a:p>
          <a:p>
            <a:pPr>
              <a:buFont typeface="Wingdings" charset="2"/>
              <a:buChar char="q"/>
            </a:pPr>
            <a:r>
              <a:rPr lang="en-US" altLang="zh-CN" dirty="0" smtClean="0"/>
              <a:t>Boosting</a:t>
            </a:r>
            <a:endParaRPr lang="zh-CN" altLang="en-US" dirty="0" smtClean="0"/>
          </a:p>
          <a:p>
            <a:pPr lvl="1">
              <a:buFont typeface="Wingdings" charset="2"/>
              <a:buChar char="q"/>
            </a:pPr>
            <a:r>
              <a:rPr lang="en-US" altLang="zh-CN" sz="3200" dirty="0" err="1" smtClean="0"/>
              <a:t>AdaBoost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92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“</a:t>
            </a:r>
            <a:r>
              <a:rPr lang="en-US" sz="2800" b="1" dirty="0" err="1" smtClean="0"/>
              <a:t>SetExpan</a:t>
            </a:r>
            <a:r>
              <a:rPr lang="en-US" sz="2800" b="1" dirty="0"/>
              <a:t>: </a:t>
            </a:r>
            <a:r>
              <a:rPr lang="en-US" sz="2800" b="1" dirty="0">
                <a:solidFill>
                  <a:srgbClr val="0070C0"/>
                </a:solidFill>
              </a:rPr>
              <a:t>Corpus-Based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Set Expansion </a:t>
            </a:r>
            <a:r>
              <a:rPr lang="en-US" sz="2800" b="1" dirty="0"/>
              <a:t>via Context Feature Selection and </a:t>
            </a:r>
            <a:r>
              <a:rPr lang="en-US" sz="2800" b="1" dirty="0">
                <a:solidFill>
                  <a:srgbClr val="FF0000"/>
                </a:solidFill>
              </a:rPr>
              <a:t>Rank </a:t>
            </a:r>
            <a:r>
              <a:rPr lang="en-US" sz="2800" b="1" dirty="0" smtClean="0">
                <a:solidFill>
                  <a:srgbClr val="FF0000"/>
                </a:solidFill>
              </a:rPr>
              <a:t>Ensemble</a:t>
            </a:r>
            <a:r>
              <a:rPr lang="en-US" altLang="zh-CN" dirty="0" smtClean="0"/>
              <a:t>”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8325"/>
            <a:ext cx="9144000" cy="26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Macedonia</a:t>
            </a:r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0779"/>
            <a:ext cx="8229600" cy="37648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7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Skopje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17637"/>
            <a:ext cx="7787640" cy="519429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2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“</a:t>
            </a:r>
            <a:r>
              <a:rPr lang="en-US" sz="2800" b="1" dirty="0" err="1"/>
              <a:t>SetExpan</a:t>
            </a:r>
            <a:r>
              <a:rPr lang="en-US" sz="2800" b="1" dirty="0"/>
              <a:t>: </a:t>
            </a:r>
            <a:r>
              <a:rPr lang="en-US" sz="2800" b="1" dirty="0">
                <a:solidFill>
                  <a:srgbClr val="0070C0"/>
                </a:solidFill>
              </a:rPr>
              <a:t>Corpus-Based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C00000"/>
                </a:solidFill>
              </a:rPr>
              <a:t>Set Expansion </a:t>
            </a:r>
            <a:r>
              <a:rPr lang="en-US" sz="2800" b="1" dirty="0"/>
              <a:t>via Context Feature Selection and </a:t>
            </a:r>
            <a:r>
              <a:rPr lang="en-US" sz="2800" b="1" dirty="0">
                <a:solidFill>
                  <a:srgbClr val="FF0000"/>
                </a:solidFill>
              </a:rPr>
              <a:t>Rank Ensemble</a:t>
            </a:r>
            <a:r>
              <a:rPr lang="en-US" altLang="zh-CN" sz="2800" dirty="0"/>
              <a:t>”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Shen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UIUC</a:t>
            </a:r>
            <a:endParaRPr lang="zh-CN" altLang="en-US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mickeystroller.github.io/resources/ECMLPKDD2017.pdf</a:t>
            </a:r>
            <a:endParaRPr lang="zh-CN" altLang="en-US" sz="2400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718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dirty="0" smtClean="0"/>
              <a:t>C. </a:t>
            </a:r>
            <a:r>
              <a:rPr lang="en-US" altLang="en-US" dirty="0" err="1" smtClean="0"/>
              <a:t>Apte</a:t>
            </a:r>
            <a:r>
              <a:rPr lang="en-US" altLang="en-US" dirty="0" smtClean="0"/>
              <a:t> and S. Weiss. Data mining with decision trees and decision rules. Future Generation Computer Systems, 13, 1997</a:t>
            </a:r>
          </a:p>
          <a:p>
            <a:r>
              <a:rPr lang="en-US" altLang="en-US" dirty="0" smtClean="0"/>
              <a:t>P. K. Chan and S. J. </a:t>
            </a:r>
            <a:r>
              <a:rPr lang="en-US" altLang="en-US" dirty="0" err="1" smtClean="0"/>
              <a:t>Stolfo</a:t>
            </a:r>
            <a:r>
              <a:rPr lang="en-US" altLang="en-US" dirty="0" smtClean="0"/>
              <a:t>. Learning arbiter and combiner trees from partitioned data for scaling machine learning. KDD'95</a:t>
            </a:r>
          </a:p>
          <a:p>
            <a:r>
              <a:rPr lang="en-US" altLang="en-US" dirty="0" smtClean="0"/>
              <a:t>A. J. Dobson.  An Introduction to Generalized Linear Models.  Chapman &amp; Hall, 1990.</a:t>
            </a:r>
          </a:p>
          <a:p>
            <a:r>
              <a:rPr lang="en-US" altLang="en-US" dirty="0" smtClean="0"/>
              <a:t>R. O. </a:t>
            </a:r>
            <a:r>
              <a:rPr lang="en-US" altLang="en-US" dirty="0" err="1" smtClean="0"/>
              <a:t>Duda</a:t>
            </a:r>
            <a:r>
              <a:rPr lang="en-US" altLang="en-US" dirty="0" smtClean="0"/>
              <a:t>, P. E. Hart, and D. G. Stork. Pattern Classification, 2ed. John Wiley, 2001</a:t>
            </a:r>
          </a:p>
          <a:p>
            <a:r>
              <a:rPr lang="en-US" altLang="en-US" dirty="0" smtClean="0"/>
              <a:t>U. M. Fayyad. Branching on attribute values in decision tree generation. AAAI’94.</a:t>
            </a:r>
          </a:p>
          <a:p>
            <a:r>
              <a:rPr lang="en-US" altLang="en-US" dirty="0" smtClean="0"/>
              <a:t>Y. Freund and R. E. </a:t>
            </a:r>
            <a:r>
              <a:rPr lang="en-US" altLang="en-US" dirty="0" err="1" smtClean="0"/>
              <a:t>Schapire</a:t>
            </a:r>
            <a:r>
              <a:rPr lang="en-US" altLang="en-US" dirty="0" smtClean="0"/>
              <a:t>. A decision-theoretic generalization of on-line learning and an  application to boosting. J. Computer and System Sciences, 1997.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V. </a:t>
            </a:r>
            <a:r>
              <a:rPr lang="en-US" altLang="en-US" dirty="0" err="1" smtClean="0"/>
              <a:t>Ganti</a:t>
            </a:r>
            <a:r>
              <a:rPr lang="en-US" altLang="en-US" dirty="0" smtClean="0"/>
              <a:t>. Rainforest: A framework for fast decision tree construction of large datasets. VLDB’98.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V. Gant,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W.-Y. </a:t>
            </a:r>
            <a:r>
              <a:rPr lang="en-US" altLang="en-US" dirty="0" err="1" smtClean="0"/>
              <a:t>Loh</a:t>
            </a:r>
            <a:r>
              <a:rPr lang="en-US" altLang="en-US" dirty="0" smtClean="0"/>
              <a:t>, BOAT -- Optimistic Decision Tree Construction. SIGMOD'99.</a:t>
            </a:r>
          </a:p>
          <a:p>
            <a:r>
              <a:rPr lang="en-US" altLang="en-US" dirty="0" smtClean="0"/>
              <a:t>T. Hastie, R. </a:t>
            </a:r>
            <a:r>
              <a:rPr lang="en-US" altLang="en-US" dirty="0" err="1" smtClean="0"/>
              <a:t>Tibshirani</a:t>
            </a:r>
            <a:r>
              <a:rPr lang="en-US" altLang="en-US" dirty="0" smtClean="0"/>
              <a:t>, and J. Friedman. The Elements of Statistical Learning: Data Mining, Inference,  and Prediction. Springer-</a:t>
            </a:r>
            <a:r>
              <a:rPr lang="en-US" altLang="en-US" dirty="0" err="1" smtClean="0"/>
              <a:t>Verlag</a:t>
            </a:r>
            <a:r>
              <a:rPr lang="en-US" altLang="en-US" dirty="0" smtClean="0"/>
              <a:t>, 2001.</a:t>
            </a:r>
          </a:p>
          <a:p>
            <a:r>
              <a:rPr lang="en-US" altLang="en-US" dirty="0"/>
              <a:t>T.-S. Lim, W.-Y. </a:t>
            </a:r>
            <a:r>
              <a:rPr lang="en-US" altLang="en-US" dirty="0" err="1"/>
              <a:t>Loh</a:t>
            </a:r>
            <a:r>
              <a:rPr lang="en-US" altLang="en-US" dirty="0"/>
              <a:t>, and Y.-S. Shih. A comparison of prediction accuracy, complexity, and training time of  thirty-three old and new classification algorithms.  Machine Learning, </a:t>
            </a:r>
            <a:r>
              <a:rPr lang="en-US" altLang="en-US" dirty="0" smtClean="0"/>
              <a:t>2000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References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dirty="0"/>
              <a:t>J. </a:t>
            </a:r>
            <a:r>
              <a:rPr lang="en-US" altLang="en-US" dirty="0" err="1"/>
              <a:t>Magidson</a:t>
            </a:r>
            <a:r>
              <a:rPr lang="en-US" altLang="en-US" dirty="0"/>
              <a:t>.  The </a:t>
            </a:r>
            <a:r>
              <a:rPr lang="en-US" altLang="en-US" dirty="0" err="1"/>
              <a:t>Chaid</a:t>
            </a:r>
            <a:r>
              <a:rPr lang="en-US" altLang="en-US" dirty="0"/>
              <a:t> approach to segmentation modeling:  Chi-squared automatic interaction detection. In R. P. </a:t>
            </a:r>
            <a:r>
              <a:rPr lang="en-US" altLang="en-US" dirty="0" err="1"/>
              <a:t>Bagozzi</a:t>
            </a:r>
            <a:r>
              <a:rPr lang="en-US" altLang="en-US" dirty="0"/>
              <a:t>, editor, Advanced Methods of Marketing Research, Blackwell Business, 1994</a:t>
            </a:r>
          </a:p>
          <a:p>
            <a:r>
              <a:rPr lang="en-US" altLang="en-US" dirty="0" smtClean="0"/>
              <a:t>M. Mehta, R. Agrawal, and J. </a:t>
            </a:r>
            <a:r>
              <a:rPr lang="en-US" altLang="en-US" dirty="0" err="1" smtClean="0"/>
              <a:t>Rissanen</a:t>
            </a:r>
            <a:r>
              <a:rPr lang="en-US" altLang="en-US" dirty="0" smtClean="0"/>
              <a:t>. SLIQ : A fast scalable classifier for data mining. EDBT'96</a:t>
            </a:r>
          </a:p>
          <a:p>
            <a:r>
              <a:rPr lang="en-US" altLang="en-US" dirty="0" smtClean="0"/>
              <a:t>T. M. Mitchell. Machine Learning. McGraw Hill, 1997</a:t>
            </a:r>
          </a:p>
          <a:p>
            <a:r>
              <a:rPr lang="en-US" altLang="en-US" dirty="0" smtClean="0"/>
              <a:t>S. K. Murthy, Automatic Construction of Decision Trees from Data: A Multi-Disciplinary Survey, Data Mining and Knowledge Discovery 2(4): 345-389, 1998</a:t>
            </a:r>
          </a:p>
          <a:p>
            <a:r>
              <a:rPr lang="en-US" altLang="en-US" dirty="0" smtClean="0"/>
              <a:t>J. R. Quinlan. Induction of decision trees. Machine Learning, 1:81-106, 1986. </a:t>
            </a:r>
          </a:p>
          <a:p>
            <a:r>
              <a:rPr lang="en-US" altLang="en-US" dirty="0" smtClean="0"/>
              <a:t>J. R. Quinlan. C4.5: Programs for Machine Learning. Morgan Kaufmann, 1993.</a:t>
            </a:r>
          </a:p>
          <a:p>
            <a:r>
              <a:rPr lang="en-US" altLang="en-US" dirty="0" smtClean="0"/>
              <a:t>J. R. Quinlan.  Bagging, boosting, and c4.5. AAAI‘96.</a:t>
            </a:r>
            <a:endParaRPr lang="zh-CN" altLang="en-US" dirty="0" smtClean="0"/>
          </a:p>
          <a:p>
            <a:r>
              <a:rPr lang="en-US" altLang="en-US" dirty="0"/>
              <a:t>R. </a:t>
            </a:r>
            <a:r>
              <a:rPr lang="en-US" altLang="en-US" dirty="0" err="1"/>
              <a:t>Rastogi</a:t>
            </a:r>
            <a:r>
              <a:rPr lang="en-US" altLang="en-US" dirty="0"/>
              <a:t> and K. Shim. </a:t>
            </a:r>
            <a:r>
              <a:rPr lang="en-US" altLang="en-US" b="1" dirty="0"/>
              <a:t>Public: A decision tree classifier that integrates building and pruning</a:t>
            </a:r>
            <a:r>
              <a:rPr lang="en-US" altLang="en-US" dirty="0"/>
              <a:t>. VLDB’98</a:t>
            </a:r>
          </a:p>
          <a:p>
            <a:r>
              <a:rPr lang="en-US" altLang="en-US" dirty="0"/>
              <a:t>J. Shafer, R. Agrawal, and M. Mehta. </a:t>
            </a:r>
            <a:r>
              <a:rPr lang="en-US" altLang="en-US" b="1" dirty="0"/>
              <a:t>SPRINT : A scalable parallel classifier for data mining</a:t>
            </a:r>
            <a:r>
              <a:rPr lang="en-US" altLang="en-US" dirty="0"/>
              <a:t>. VLDB’96</a:t>
            </a:r>
          </a:p>
          <a:p>
            <a:r>
              <a:rPr lang="en-US" altLang="en-US" dirty="0"/>
              <a:t>J. W. </a:t>
            </a:r>
            <a:r>
              <a:rPr lang="en-US" altLang="en-US" dirty="0" err="1"/>
              <a:t>Shavlik</a:t>
            </a:r>
            <a:r>
              <a:rPr lang="en-US" altLang="en-US" dirty="0"/>
              <a:t> and T. G. </a:t>
            </a:r>
            <a:r>
              <a:rPr lang="en-US" altLang="en-US" dirty="0" err="1"/>
              <a:t>Dietterich</a:t>
            </a:r>
            <a:r>
              <a:rPr lang="en-US" altLang="en-US" dirty="0"/>
              <a:t>. </a:t>
            </a:r>
            <a:r>
              <a:rPr lang="en-US" altLang="en-US" b="1" dirty="0"/>
              <a:t>Readings in Machine Learning</a:t>
            </a:r>
            <a:r>
              <a:rPr lang="en-US" altLang="en-US" dirty="0"/>
              <a:t>. Morgan Kaufmann, 1990</a:t>
            </a:r>
          </a:p>
          <a:p>
            <a:r>
              <a:rPr lang="en-US" altLang="en-US" dirty="0"/>
              <a:t>P. Tan, M. Steinbach, and V. Kumar. </a:t>
            </a:r>
            <a:r>
              <a:rPr lang="en-US" altLang="en-US" b="1" dirty="0"/>
              <a:t>Introduction to Data Mining</a:t>
            </a:r>
            <a:r>
              <a:rPr lang="en-US" altLang="en-US" dirty="0"/>
              <a:t>. Addison Wesley, 2005</a:t>
            </a:r>
          </a:p>
          <a:p>
            <a:r>
              <a:rPr lang="en-US" altLang="en-US" dirty="0"/>
              <a:t>S. M. Weiss and C. A. </a:t>
            </a:r>
            <a:r>
              <a:rPr lang="en-US" altLang="en-US" dirty="0" err="1"/>
              <a:t>Kulikowski</a:t>
            </a:r>
            <a:r>
              <a:rPr lang="en-US" altLang="en-US" dirty="0"/>
              <a:t>.  </a:t>
            </a:r>
            <a:r>
              <a:rPr lang="en-US" altLang="en-US" b="1" dirty="0"/>
              <a:t>Computer Systems that Learn:  Classification and Prediction Methods from Statistics, Neural Nets, Machine Learning, and Expert Systems</a:t>
            </a:r>
            <a:r>
              <a:rPr lang="en-US" altLang="en-US" dirty="0"/>
              <a:t>.  Morgan Kaufman, 1991</a:t>
            </a:r>
          </a:p>
          <a:p>
            <a:r>
              <a:rPr lang="en-US" altLang="en-US" dirty="0"/>
              <a:t>S. M. Weiss and N. </a:t>
            </a:r>
            <a:r>
              <a:rPr lang="en-US" altLang="en-US" dirty="0" err="1"/>
              <a:t>Indurkhya</a:t>
            </a:r>
            <a:r>
              <a:rPr lang="en-US" altLang="en-US" dirty="0"/>
              <a:t>. </a:t>
            </a:r>
            <a:r>
              <a:rPr lang="en-US" altLang="en-US" b="1" dirty="0"/>
              <a:t>Predictive Data Mining</a:t>
            </a:r>
            <a:r>
              <a:rPr lang="en-US" altLang="en-US" dirty="0"/>
              <a:t>. Morgan Kaufmann, 1997</a:t>
            </a:r>
          </a:p>
          <a:p>
            <a:r>
              <a:rPr lang="en-US" altLang="en-US" dirty="0"/>
              <a:t>I. H. Witten and E. Frank. </a:t>
            </a:r>
            <a:r>
              <a:rPr lang="en-US" altLang="en-US" b="1" dirty="0"/>
              <a:t>Data Mining: Practical Machine Learning Tools and Techniques</a:t>
            </a:r>
            <a:r>
              <a:rPr lang="en-US" altLang="en-US" dirty="0"/>
              <a:t>,  2ed.  Morgan Kaufmann, </a:t>
            </a:r>
            <a:r>
              <a:rPr lang="en-US" altLang="en-US" dirty="0" smtClean="0"/>
              <a:t>2005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Recipients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8051298"/>
              </p:ext>
            </p:extLst>
          </p:nvPr>
        </p:nvGraphicFramePr>
        <p:xfrm>
          <a:off x="228600" y="1529715"/>
          <a:ext cx="8686800" cy="50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8298"/>
                <a:gridCol w="2171076"/>
                <a:gridCol w="58274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Edmund M. Clarke, E. Allen Emerson and Joseph </a:t>
                      </a:r>
                      <a:r>
                        <a:rPr lang="en-US" dirty="0" err="1" smtClean="0"/>
                        <a:t>Sifakis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For their roles in developing model checking into a </a:t>
                      </a:r>
                      <a:r>
                        <a:rPr lang="en-US" b="1" dirty="0" smtClean="0"/>
                        <a:t>highly effective verification technology</a:t>
                      </a:r>
                      <a:r>
                        <a:rPr lang="en-US" dirty="0" smtClean="0"/>
                        <a:t>, widely adopted in the hardware and software industries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Barbara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Liskov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</a:t>
                      </a:r>
                      <a:r>
                        <a:rPr lang="en-US" b="1" dirty="0" smtClean="0"/>
                        <a:t>rogramming language and system design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Charles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Thacker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Xerox Alto</a:t>
                      </a:r>
                      <a:r>
                        <a:rPr lang="en-US" altLang="zh-CN" b="1" dirty="0" smtClean="0"/>
                        <a:t>,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the 1</a:t>
                      </a:r>
                      <a:r>
                        <a:rPr lang="en-US" altLang="zh-CN" b="1" baseline="30000" dirty="0" smtClean="0"/>
                        <a:t>st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modern PC,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Ethernet and Tablet PC</a:t>
                      </a:r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Leslie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Valiant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</a:t>
                      </a:r>
                      <a:r>
                        <a:rPr lang="en-US" dirty="0" smtClean="0"/>
                        <a:t>eory of computation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2011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Judea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Pearl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</a:t>
                      </a:r>
                      <a:r>
                        <a:rPr lang="en-US" b="1" dirty="0" smtClean="0"/>
                        <a:t>rtificial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smtClean="0"/>
                        <a:t>intelligence</a:t>
                      </a:r>
                      <a:r>
                        <a:rPr lang="en-US" dirty="0" smtClean="0"/>
                        <a:t> through the development of a calculus for </a:t>
                      </a:r>
                      <a:r>
                        <a:rPr lang="en-US" b="1" dirty="0" smtClean="0"/>
                        <a:t>probabilistic and causal reasoning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Silvio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Micali</a:t>
                      </a:r>
                      <a:endParaRPr lang="zh-CN" altLang="en-US" dirty="0" smtClean="0"/>
                    </a:p>
                    <a:p>
                      <a:r>
                        <a:rPr lang="en-US" altLang="zh-CN" dirty="0" err="1" smtClean="0"/>
                        <a:t>Shafi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Goldwasser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Transformative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work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that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laid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</a:t>
                      </a:r>
                      <a:r>
                        <a:rPr lang="en-US" altLang="zh-CN" dirty="0" smtClean="0"/>
                        <a:t>omplexity-theoretic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foundations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science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cryptography</a:t>
                      </a:r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Leslie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Lamport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Contributed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distributed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and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concurrent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systems</a:t>
                      </a:r>
                      <a:r>
                        <a:rPr lang="mr-IN" altLang="zh-CN" baseline="0" dirty="0" smtClean="0"/>
                        <a:t>…</a:t>
                      </a:r>
                      <a:r>
                        <a:rPr lang="zh-CN" alt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2014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Michael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Stonebraker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Concepts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aseline="0" dirty="0" smtClean="0"/>
                        <a:t>underlying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modern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database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systems</a:t>
                      </a:r>
                      <a:r>
                        <a:rPr lang="mr-IN" altLang="zh-CN" baseline="0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Martin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E.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Hellman</a:t>
                      </a:r>
                      <a:endParaRPr lang="zh-CN" altLang="en-US" dirty="0" smtClean="0"/>
                    </a:p>
                    <a:p>
                      <a:r>
                        <a:rPr lang="en-US" altLang="zh-CN" dirty="0" smtClean="0"/>
                        <a:t>Whitfield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Diffie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Introduced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/>
                        <a:t>public-key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cryptography</a:t>
                      </a:r>
                      <a:r>
                        <a:rPr lang="en-US" altLang="zh-CN" dirty="0" smtClean="0"/>
                        <a:t>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foundation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for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regularly-used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security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protocols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Internet</a:t>
                      </a:r>
                      <a:r>
                        <a:rPr lang="mr-IN" altLang="zh-CN" baseline="0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2016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Tim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Berners-Lee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Invented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World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Wide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Web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="1" baseline="0" dirty="0" smtClean="0"/>
                        <a:t>first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web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browser</a:t>
                      </a:r>
                      <a:r>
                        <a:rPr lang="mr-IN" altLang="zh-CN" baseline="0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4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382963"/>
            <a:ext cx="27432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Marvin Minsky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Marvin Lee Minsky (August 9, 1927 – January 24, 2016) was an American cognitive scientist concerned largely with research of </a:t>
            </a:r>
            <a:r>
              <a:rPr lang="en-US" sz="2400" b="1" dirty="0"/>
              <a:t>artificial intelligence </a:t>
            </a:r>
            <a:r>
              <a:rPr lang="en-US" sz="2400" dirty="0"/>
              <a:t>(AI), co-founder of the Massachusetts Institute of </a:t>
            </a:r>
            <a:r>
              <a:rPr lang="en-US" sz="2400" dirty="0" smtClean="0"/>
              <a:t>Technology‘s </a:t>
            </a:r>
            <a:r>
              <a:rPr lang="en-US" sz="2400" dirty="0"/>
              <a:t>AI laboratory, and author of several texts concerning AI and philosophy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r>
              <a:rPr lang="en-US" sz="2400" dirty="0" smtClean="0"/>
              <a:t>Awards</a:t>
            </a:r>
            <a:endParaRPr lang="zh-CN" altLang="en-US" sz="2400" dirty="0" smtClean="0"/>
          </a:p>
          <a:p>
            <a:pPr lvl="1"/>
            <a:r>
              <a:rPr lang="en-US" sz="2000" b="1" dirty="0" smtClean="0">
                <a:solidFill>
                  <a:srgbClr val="FF0000"/>
                </a:solidFill>
              </a:rPr>
              <a:t>Turing </a:t>
            </a:r>
            <a:r>
              <a:rPr lang="en-US" sz="2000" b="1" dirty="0">
                <a:solidFill>
                  <a:srgbClr val="FF0000"/>
                </a:solidFill>
              </a:rPr>
              <a:t>Award (</a:t>
            </a:r>
            <a:r>
              <a:rPr lang="en-US" sz="2000" b="1" dirty="0" smtClean="0">
                <a:solidFill>
                  <a:srgbClr val="FF0000"/>
                </a:solidFill>
              </a:rPr>
              <a:t>1969)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sz="2000" dirty="0" smtClean="0"/>
              <a:t>Japan </a:t>
            </a:r>
            <a:r>
              <a:rPr lang="en-US" sz="2000" dirty="0"/>
              <a:t>Prize (</a:t>
            </a:r>
            <a:r>
              <a:rPr lang="en-US" sz="2000" dirty="0" smtClean="0"/>
              <a:t>1990)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IJCAI </a:t>
            </a:r>
            <a:r>
              <a:rPr lang="en-US" sz="2000" dirty="0"/>
              <a:t>Award for Research Excellence (</a:t>
            </a:r>
            <a:r>
              <a:rPr lang="en-US" sz="2000" dirty="0" smtClean="0"/>
              <a:t>1991)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Benjamin </a:t>
            </a:r>
            <a:r>
              <a:rPr lang="en-US" sz="2000" dirty="0"/>
              <a:t>Franklin Medal (</a:t>
            </a:r>
            <a:r>
              <a:rPr lang="en-US" sz="2000" dirty="0" smtClean="0"/>
              <a:t>2001)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Computer </a:t>
            </a:r>
            <a:r>
              <a:rPr lang="en-US" sz="2000" dirty="0"/>
              <a:t>History Museum Fellow (2006</a:t>
            </a:r>
            <a:r>
              <a:rPr lang="en-US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BBVA </a:t>
            </a:r>
            <a:r>
              <a:rPr lang="en-US" sz="2000" dirty="0"/>
              <a:t>Foundation Frontiers of Knowledge Award (2013)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70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896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</a:t>
            </a:r>
            <a:r>
              <a:rPr lang="en-US" dirty="0" err="1" smtClean="0"/>
              <a:t>vs.Analogical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or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Symbolic </a:t>
            </a:r>
            <a:r>
              <a:rPr lang="en-US" dirty="0"/>
              <a:t>vs. </a:t>
            </a:r>
            <a:r>
              <a:rPr lang="en-US" dirty="0" smtClean="0"/>
              <a:t>Connectionist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or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dirty="0" smtClean="0"/>
              <a:t>Neat </a:t>
            </a:r>
            <a:r>
              <a:rPr lang="en-US" dirty="0"/>
              <a:t>vs. Scruffy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72590"/>
            <a:ext cx="8229600" cy="245357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https://web.media.mit.edu/~</a:t>
            </a:r>
            <a:r>
              <a:rPr lang="en-US" dirty="0" smtClean="0">
                <a:hlinkClick r:id="rId2"/>
              </a:rPr>
              <a:t>minsky/papers/SymbolicVs.Connectionist.html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dirty="0"/>
              <a:t>Marvin Minsky</a:t>
            </a:r>
            <a:endParaRPr lang="zh-CN" altLang="en-US" dirty="0" smtClean="0"/>
          </a:p>
          <a:p>
            <a:pPr marL="0" indent="0">
              <a:buNone/>
            </a:pPr>
            <a:r>
              <a:rPr lang="en-US" altLang="zh-CN" sz="2000" dirty="0"/>
              <a:t>In Artificial Intelligence at MIT, Expanding Frontiers, Patrick H. Winston (Ed.), Vol.1, MIT Press, 1990. Reprinted in AI Magazine, Summer </a:t>
            </a:r>
            <a:r>
              <a:rPr lang="en-US" altLang="zh-CN" sz="2000" dirty="0" smtClean="0"/>
              <a:t>1991.</a:t>
            </a:r>
            <a:endParaRPr lang="zh-CN" altLang="en-US" sz="20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863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“To solve really hard problems, we’ll have to use </a:t>
            </a:r>
            <a:r>
              <a:rPr lang="en-US" i="1" dirty="0">
                <a:solidFill>
                  <a:srgbClr val="C00000"/>
                </a:solidFill>
              </a:rPr>
              <a:t>several different </a:t>
            </a:r>
            <a:r>
              <a:rPr lang="en-US" i="1" dirty="0" smtClean="0">
                <a:solidFill>
                  <a:srgbClr val="C00000"/>
                </a:solidFill>
              </a:rPr>
              <a:t>representations</a:t>
            </a:r>
            <a:r>
              <a:rPr lang="mr-IN" dirty="0" smtClean="0"/>
              <a:t>…</a:t>
            </a:r>
            <a:endParaRPr lang="zh-CN" altLang="en-US" dirty="0"/>
          </a:p>
          <a:p>
            <a:pPr marL="0" indent="0">
              <a:buNone/>
            </a:pPr>
            <a:r>
              <a:rPr lang="en-US" dirty="0" smtClean="0"/>
              <a:t>It </a:t>
            </a:r>
            <a:r>
              <a:rPr lang="en-US" dirty="0"/>
              <a:t>is time to </a:t>
            </a:r>
            <a:r>
              <a:rPr lang="en-US" i="1" dirty="0">
                <a:solidFill>
                  <a:srgbClr val="C00000"/>
                </a:solidFill>
              </a:rPr>
              <a:t>stop arguing</a:t>
            </a:r>
            <a:r>
              <a:rPr lang="en-US" dirty="0"/>
              <a:t> over </a:t>
            </a:r>
            <a:r>
              <a:rPr lang="en-US" i="1" dirty="0">
                <a:solidFill>
                  <a:srgbClr val="C00000"/>
                </a:solidFill>
              </a:rPr>
              <a:t>which</a:t>
            </a:r>
            <a:r>
              <a:rPr lang="en-US" dirty="0"/>
              <a:t> type of pattern-classification technique </a:t>
            </a:r>
            <a:r>
              <a:rPr lang="en-US" i="1" dirty="0">
                <a:solidFill>
                  <a:srgbClr val="C00000"/>
                </a:solidFill>
              </a:rPr>
              <a:t>is </a:t>
            </a:r>
            <a:r>
              <a:rPr lang="en-US" i="1" dirty="0" smtClean="0">
                <a:solidFill>
                  <a:srgbClr val="C00000"/>
                </a:solidFill>
              </a:rPr>
              <a:t>best</a:t>
            </a:r>
            <a:r>
              <a:rPr lang="en-US" dirty="0" smtClean="0"/>
              <a:t>...</a:t>
            </a:r>
            <a:endParaRPr lang="zh-CN" altLang="en-US" dirty="0" smtClean="0"/>
          </a:p>
          <a:p>
            <a:pPr marL="0" indent="0">
              <a:buNone/>
            </a:pPr>
            <a:r>
              <a:rPr lang="en-US" dirty="0" smtClean="0"/>
              <a:t>Instead </a:t>
            </a:r>
            <a:r>
              <a:rPr lang="en-US" dirty="0"/>
              <a:t>we should work at a higher level of organization and discover how to build </a:t>
            </a:r>
            <a:r>
              <a:rPr lang="en-US" i="1" dirty="0">
                <a:solidFill>
                  <a:srgbClr val="C00000"/>
                </a:solidFill>
              </a:rPr>
              <a:t>managerial systems</a:t>
            </a:r>
            <a:r>
              <a:rPr lang="en-US" dirty="0"/>
              <a:t> to exploit the </a:t>
            </a:r>
            <a:r>
              <a:rPr lang="en-US" i="1" dirty="0">
                <a:solidFill>
                  <a:srgbClr val="C00000"/>
                </a:solidFill>
              </a:rPr>
              <a:t>different virtues</a:t>
            </a:r>
            <a:r>
              <a:rPr lang="en-US" dirty="0"/>
              <a:t> and evade the </a:t>
            </a:r>
            <a:r>
              <a:rPr lang="en-US" i="1" dirty="0">
                <a:solidFill>
                  <a:srgbClr val="C00000"/>
                </a:solidFill>
              </a:rPr>
              <a:t>different limitations</a:t>
            </a:r>
            <a:r>
              <a:rPr lang="en-US" dirty="0"/>
              <a:t> of each of these ways of comparing things.” [</a:t>
            </a:r>
            <a:r>
              <a:rPr lang="en-US" b="1" dirty="0"/>
              <a:t>Minsky, 1991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5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107" y="1051560"/>
            <a:ext cx="65401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2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Ensembles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An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ensemble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set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classifiers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that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learn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target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function</a:t>
            </a:r>
            <a:r>
              <a:rPr lang="en-US" sz="2800" dirty="0"/>
              <a:t>, and their </a:t>
            </a:r>
            <a:r>
              <a:rPr lang="en-US" sz="2800" i="1" dirty="0">
                <a:solidFill>
                  <a:srgbClr val="C00000"/>
                </a:solidFill>
              </a:rPr>
              <a:t>individual predictions are combined </a:t>
            </a:r>
            <a:r>
              <a:rPr lang="en-US" sz="2800" dirty="0"/>
              <a:t>(weighted or </a:t>
            </a:r>
            <a:r>
              <a:rPr lang="en-US" sz="2800" dirty="0" err="1"/>
              <a:t>unweighted</a:t>
            </a:r>
            <a:r>
              <a:rPr lang="en-US" sz="2800" dirty="0"/>
              <a:t>) to classify new </a:t>
            </a:r>
            <a:r>
              <a:rPr lang="en-US" sz="2800" dirty="0" smtClean="0"/>
              <a:t>examples</a:t>
            </a:r>
            <a:endParaRPr lang="zh-CN" altLang="en-US" sz="2800" dirty="0" smtClean="0"/>
          </a:p>
          <a:p>
            <a:pPr lvl="1"/>
            <a:r>
              <a:rPr lang="en-US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classifier</a:t>
            </a:r>
            <a:r>
              <a:rPr lang="zh-CN" altLang="en-US" dirty="0" smtClean="0"/>
              <a:t> </a:t>
            </a:r>
            <a:r>
              <a:rPr lang="en-US" dirty="0" smtClean="0"/>
              <a:t>should</a:t>
            </a:r>
            <a:r>
              <a:rPr lang="zh-CN" altLang="en-US" dirty="0" smtClean="0"/>
              <a:t> </a:t>
            </a:r>
            <a:r>
              <a:rPr lang="en-US" dirty="0" smtClean="0"/>
              <a:t>be</a:t>
            </a:r>
            <a:r>
              <a:rPr lang="zh-CN" alt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</a:rPr>
              <a:t>more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accurate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than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by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chance</a:t>
            </a:r>
            <a:r>
              <a:rPr lang="en-US" dirty="0"/>
              <a:t>, and independent of one </a:t>
            </a:r>
            <a:r>
              <a:rPr lang="en-US" dirty="0" smtClean="0"/>
              <a:t>another.</a:t>
            </a:r>
            <a:endParaRPr lang="zh-CN" altLang="en-US" dirty="0" smtClean="0"/>
          </a:p>
          <a:p>
            <a:pPr lvl="1"/>
            <a:r>
              <a:rPr lang="en-US" dirty="0" smtClean="0"/>
              <a:t>Usually</a:t>
            </a:r>
            <a:r>
              <a:rPr lang="zh-CN" altLang="en-US" dirty="0" smtClean="0"/>
              <a:t> </a:t>
            </a:r>
            <a:r>
              <a:rPr lang="en-US" i="1" dirty="0" smtClean="0">
                <a:solidFill>
                  <a:srgbClr val="C00000"/>
                </a:solidFill>
              </a:rPr>
              <a:t>more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accurate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than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a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s</a:t>
            </a:r>
            <a:r>
              <a:rPr lang="en-US" altLang="zh-CN" i="1" dirty="0" smtClean="0">
                <a:solidFill>
                  <a:srgbClr val="C00000"/>
                </a:solidFill>
              </a:rPr>
              <a:t>i</a:t>
            </a:r>
            <a:r>
              <a:rPr lang="en-US" i="1" dirty="0" smtClean="0">
                <a:solidFill>
                  <a:srgbClr val="C00000"/>
                </a:solidFill>
              </a:rPr>
              <a:t>ngle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i="1" dirty="0" smtClean="0">
                <a:solidFill>
                  <a:srgbClr val="C00000"/>
                </a:solidFill>
              </a:rPr>
              <a:t>classifier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sz="2800" dirty="0" smtClean="0"/>
              <a:t>Ensembles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generally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improve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sz="2800" i="1" dirty="0" smtClean="0">
                <a:solidFill>
                  <a:srgbClr val="C00000"/>
                </a:solidFill>
              </a:rPr>
              <a:t>generalization</a:t>
            </a:r>
            <a:r>
              <a:rPr lang="zh-CN" alt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i="1" dirty="0" smtClean="0">
                <a:solidFill>
                  <a:srgbClr val="C00000"/>
                </a:solidFill>
              </a:rPr>
              <a:t>performance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of </a:t>
            </a:r>
            <a:r>
              <a:rPr lang="en-US" sz="2800" dirty="0"/>
              <a:t>a set of classifiers on a domain.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7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Ensemble </a:t>
            </a:r>
            <a:r>
              <a:rPr lang="en-US" alt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Ensemble methods</a:t>
            </a:r>
          </a:p>
          <a:p>
            <a:pPr lvl="1"/>
            <a:r>
              <a:rPr lang="en-US" altLang="en-US" sz="2400" dirty="0"/>
              <a:t>Use a </a:t>
            </a:r>
            <a:r>
              <a:rPr lang="en-US" altLang="en-US" sz="2400" i="1" dirty="0">
                <a:solidFill>
                  <a:srgbClr val="C00000"/>
                </a:solidFill>
              </a:rPr>
              <a:t>combination of models </a:t>
            </a:r>
            <a:r>
              <a:rPr lang="en-US" altLang="en-US" sz="2400" dirty="0"/>
              <a:t>to </a:t>
            </a:r>
            <a:r>
              <a:rPr lang="en-US" altLang="en-US" sz="2400" b="1" i="1" dirty="0">
                <a:solidFill>
                  <a:srgbClr val="C00000"/>
                </a:solidFill>
              </a:rPr>
              <a:t>increase accuracy</a:t>
            </a:r>
          </a:p>
          <a:p>
            <a:pPr lvl="1"/>
            <a:r>
              <a:rPr lang="en-US" altLang="en-US" sz="2400" dirty="0"/>
              <a:t>Combine a series of </a:t>
            </a:r>
            <a:r>
              <a:rPr lang="en-US" altLang="en-US" sz="2400" i="1" dirty="0"/>
              <a:t>k</a:t>
            </a:r>
            <a:r>
              <a:rPr lang="en-US" altLang="en-US" sz="2400" dirty="0"/>
              <a:t> learned models, M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M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…, M</a:t>
            </a:r>
            <a:r>
              <a:rPr lang="en-US" altLang="en-US" sz="2400" baseline="-25000" dirty="0"/>
              <a:t>k</a:t>
            </a:r>
            <a:r>
              <a:rPr lang="en-US" altLang="en-US" sz="2400" dirty="0"/>
              <a:t>, with the aim of creating an </a:t>
            </a:r>
            <a:r>
              <a:rPr lang="en-US" altLang="en-US" sz="2400" i="1" dirty="0">
                <a:solidFill>
                  <a:srgbClr val="C00000"/>
                </a:solidFill>
              </a:rPr>
              <a:t>improved model </a:t>
            </a:r>
            <a:r>
              <a:rPr lang="en-US" altLang="en-US" sz="2400" dirty="0">
                <a:solidFill>
                  <a:srgbClr val="C00000"/>
                </a:solidFill>
              </a:rPr>
              <a:t>M</a:t>
            </a:r>
            <a:r>
              <a:rPr lang="en-US" altLang="en-US" sz="2400" dirty="0" smtClean="0">
                <a:solidFill>
                  <a:srgbClr val="C00000"/>
                </a:solidFill>
              </a:rPr>
              <a:t>*</a:t>
            </a:r>
            <a:endParaRPr lang="en-US" altLang="en-US" sz="2400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" y="3362204"/>
            <a:ext cx="8067473" cy="335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39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50986</TotalTime>
  <Words>2116</Words>
  <Application>Microsoft Macintosh PowerPoint</Application>
  <PresentationFormat>On-screen Show (4:3)</PresentationFormat>
  <Paragraphs>391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Corbel</vt:lpstr>
      <vt:lpstr>Mangal</vt:lpstr>
      <vt:lpstr>Wingdings</vt:lpstr>
      <vt:lpstr>华文楷体</vt:lpstr>
      <vt:lpstr>Arial</vt:lpstr>
      <vt:lpstr>Office Theme</vt:lpstr>
      <vt:lpstr>Equation</vt:lpstr>
      <vt:lpstr>Chapter 8. Classification: Ensembles</vt:lpstr>
      <vt:lpstr>Turing Award Recipients</vt:lpstr>
      <vt:lpstr>Turing Award Recipients (cont.)</vt:lpstr>
      <vt:lpstr>Marvin Minsky</vt:lpstr>
      <vt:lpstr>Logical vs.Analogical or Symbolic vs. Connectionist or Neat vs. Scruffy</vt:lpstr>
      <vt:lpstr>Ensembles</vt:lpstr>
      <vt:lpstr>PowerPoint Presentation</vt:lpstr>
      <vt:lpstr>Ensembles (cont.)</vt:lpstr>
      <vt:lpstr>Ensemble Methods</vt:lpstr>
      <vt:lpstr>Ensemble Methods (cont.)</vt:lpstr>
      <vt:lpstr>Bagging</vt:lpstr>
      <vt:lpstr>Bagging (cont.)</vt:lpstr>
      <vt:lpstr>Bagging (cont.)</vt:lpstr>
      <vt:lpstr>Bagging (cont.)</vt:lpstr>
      <vt:lpstr>Majority Voting</vt:lpstr>
      <vt:lpstr>Boosting</vt:lpstr>
      <vt:lpstr>PowerPoint Presentation</vt:lpstr>
      <vt:lpstr>PowerPoint Presentation</vt:lpstr>
      <vt:lpstr>AdaBoost (Adaptive Boosting)</vt:lpstr>
      <vt:lpstr>AdaBoost (cont.)</vt:lpstr>
      <vt:lpstr>Is          a fish?</vt:lpstr>
      <vt:lpstr>AdaBoost (cont.)</vt:lpstr>
      <vt:lpstr>Summary</vt:lpstr>
      <vt:lpstr>An Example</vt:lpstr>
      <vt:lpstr>Macedonia</vt:lpstr>
      <vt:lpstr>Skopje</vt:lpstr>
      <vt:lpstr>An Example (cont.)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2250</cp:revision>
  <cp:lastPrinted>2017-01-15T22:23:57Z</cp:lastPrinted>
  <dcterms:created xsi:type="dcterms:W3CDTF">2015-05-16T14:51:23Z</dcterms:created>
  <dcterms:modified xsi:type="dcterms:W3CDTF">2017-10-25T20:42:16Z</dcterms:modified>
</cp:coreProperties>
</file>